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91" r:id="rId2"/>
    <p:sldId id="258" r:id="rId3"/>
    <p:sldId id="273" r:id="rId4"/>
    <p:sldId id="267" r:id="rId5"/>
    <p:sldId id="280" r:id="rId6"/>
    <p:sldId id="281" r:id="rId7"/>
    <p:sldId id="266" r:id="rId8"/>
    <p:sldId id="274" r:id="rId9"/>
    <p:sldId id="275" r:id="rId10"/>
    <p:sldId id="276" r:id="rId11"/>
    <p:sldId id="268" r:id="rId12"/>
    <p:sldId id="282" r:id="rId13"/>
    <p:sldId id="283" r:id="rId14"/>
    <p:sldId id="269" r:id="rId15"/>
    <p:sldId id="284" r:id="rId16"/>
    <p:sldId id="270" r:id="rId17"/>
    <p:sldId id="292" r:id="rId18"/>
    <p:sldId id="286" r:id="rId19"/>
    <p:sldId id="287" r:id="rId20"/>
    <p:sldId id="278" r:id="rId21"/>
    <p:sldId id="261" r:id="rId22"/>
    <p:sldId id="262" r:id="rId23"/>
    <p:sldId id="26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78" y="-2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n.hardin\Desktop\Tim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an.hardin\Desktop\Tim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Val val="1"/>
            <c:showPercent val="1"/>
            <c:showLeaderLines val="1"/>
          </c:dLbls>
          <c:cat>
            <c:strRef>
              <c:f>Sheet1!$A$1:$A$9</c:f>
              <c:strCache>
                <c:ptCount val="9"/>
                <c:pt idx="0">
                  <c:v>Clinet Hours (F2F, group, available)</c:v>
                </c:pt>
                <c:pt idx="1">
                  <c:v>Training Chaplains (IMT, CPRT-PST, case consult, mentoring)</c:v>
                </c:pt>
                <c:pt idx="2">
                  <c:v>Meetings (RSO, CRC, SARB, SPTF, CofS, etc)</c:v>
                </c:pt>
                <c:pt idx="3">
                  <c:v>other FLC Programs (M101, prayer, support groups/ CAO tng / other classes)</c:v>
                </c:pt>
                <c:pt idx="4">
                  <c:v>FLC Program Administration / planning</c:v>
                </c:pt>
                <c:pt idx="5">
                  <c:v>Religious Programs (PWOC/Chapel)</c:v>
                </c:pt>
                <c:pt idx="6">
                  <c:v>Supervision</c:v>
                </c:pt>
                <c:pt idx="7">
                  <c:v>TNG Holidays </c:v>
                </c:pt>
                <c:pt idx="8">
                  <c:v>Appts / Unit Admin / RSO h&amp;fw</c:v>
                </c:pt>
              </c:strCache>
            </c:strRef>
          </c:cat>
          <c:val>
            <c:numRef>
              <c:f>Sheet1!$B$1:$B$9</c:f>
              <c:numCache>
                <c:formatCode>General</c:formatCode>
                <c:ptCount val="9"/>
                <c:pt idx="0">
                  <c:v>46.5</c:v>
                </c:pt>
                <c:pt idx="1">
                  <c:v>16.5</c:v>
                </c:pt>
                <c:pt idx="2">
                  <c:v>21</c:v>
                </c:pt>
                <c:pt idx="3">
                  <c:v>18</c:v>
                </c:pt>
                <c:pt idx="4">
                  <c:v>47</c:v>
                </c:pt>
                <c:pt idx="5">
                  <c:v>20</c:v>
                </c:pt>
                <c:pt idx="6">
                  <c:v>5</c:v>
                </c:pt>
                <c:pt idx="7">
                  <c:v>24</c:v>
                </c:pt>
                <c:pt idx="8">
                  <c:v>3.5</c:v>
                </c:pt>
              </c:numCache>
            </c:numRef>
          </c:val>
        </c:ser>
        <c:firstSliceAng val="0"/>
      </c:pieChart>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pieChart>
        <c:varyColors val="1"/>
        <c:ser>
          <c:idx val="0"/>
          <c:order val="0"/>
          <c:dLbls>
            <c:showPercent val="1"/>
            <c:showLeaderLines val="1"/>
          </c:dLbls>
          <c:cat>
            <c:strRef>
              <c:f>Sheet1!$A$14:$A$17</c:f>
              <c:strCache>
                <c:ptCount val="4"/>
                <c:pt idx="0">
                  <c:v>Family Life Mission</c:v>
                </c:pt>
                <c:pt idx="1">
                  <c:v>Meetings</c:v>
                </c:pt>
                <c:pt idx="2">
                  <c:v>Religious Support</c:v>
                </c:pt>
                <c:pt idx="3">
                  <c:v>Tng Holidays, Unit/RSO Admin, Appts</c:v>
                </c:pt>
              </c:strCache>
            </c:strRef>
          </c:cat>
          <c:val>
            <c:numRef>
              <c:f>Sheet1!$B$14:$B$17</c:f>
              <c:numCache>
                <c:formatCode>General</c:formatCode>
                <c:ptCount val="4"/>
                <c:pt idx="0">
                  <c:v>133</c:v>
                </c:pt>
                <c:pt idx="1">
                  <c:v>21</c:v>
                </c:pt>
                <c:pt idx="2">
                  <c:v>20</c:v>
                </c:pt>
                <c:pt idx="3">
                  <c:v>27.5</c:v>
                </c:pt>
              </c:numCache>
            </c:numRef>
          </c:val>
        </c:ser>
        <c:firstSliceAng val="0"/>
      </c:pieChart>
    </c:plotArea>
    <c:legend>
      <c:legendPos val="r"/>
      <c:layout>
        <c:manualLayout>
          <c:xMode val="edge"/>
          <c:yMode val="edge"/>
          <c:x val="0.62714020122484782"/>
          <c:y val="0.18827938174394887"/>
          <c:w val="0.27445725763497181"/>
          <c:h val="0.24540001202139838"/>
        </c:manualLayou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7E46FC-5B1F-45B0-85C4-15214BFEC8DB}" type="datetimeFigureOut">
              <a:rPr lang="en-US" smtClean="0"/>
              <a:pPr/>
              <a:t>5/6/2014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292559-D12E-4530-9CF3-4ED8895D032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p:spPr>
      </p:sp>
      <p:sp>
        <p:nvSpPr>
          <p:cNvPr id="145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9A22F01-B451-498F-AF9B-3C1157788DA4}" type="slidenum">
              <a:rPr lang="en-US">
                <a:solidFill>
                  <a:prstClr val="black"/>
                </a:solidFill>
              </a:rPr>
              <a:pPr>
                <a:defRPr/>
              </a:pPr>
              <a:t>2</a:t>
            </a:fld>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16</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20</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p:spPr>
      </p:sp>
      <p:sp>
        <p:nvSpPr>
          <p:cNvPr id="148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9C23832-D579-48E9-9E7C-949DE78E0C78}" type="slidenum">
              <a:rPr lang="en-US">
                <a:solidFill>
                  <a:prstClr val="black"/>
                </a:solidFill>
              </a:rPr>
              <a:pPr>
                <a:defRPr/>
              </a:pPr>
              <a:t>21</a:t>
            </a:fld>
            <a:endParaRPr lang="en-U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bwMode="auto">
          <a:noFill/>
          <a:ln>
            <a:solidFill>
              <a:srgbClr val="000000"/>
            </a:solidFill>
            <a:miter lim="800000"/>
            <a:headEnd/>
            <a:tailEnd/>
          </a:ln>
        </p:spPr>
      </p:sp>
      <p:sp>
        <p:nvSpPr>
          <p:cNvPr id="149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CB91332-7CC6-4A37-96B8-59F5ED67112E}" type="slidenum">
              <a:rPr lang="en-US">
                <a:solidFill>
                  <a:prstClr val="black"/>
                </a:solidFill>
              </a:rPr>
              <a:pPr>
                <a:defRPr/>
              </a:pPr>
              <a:t>22</a:t>
            </a:fld>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p:spPr>
      </p:sp>
      <p:sp>
        <p:nvSpPr>
          <p:cNvPr id="150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C7A7E76-3AA7-48F6-8128-64C82A20B7FB}" type="slidenum">
              <a:rPr lang="en-US">
                <a:solidFill>
                  <a:prstClr val="black"/>
                </a:solidFill>
              </a:rPr>
              <a:pPr>
                <a:defRPr/>
              </a:pPr>
              <a:t>23</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3</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4</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7</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8</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9</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10</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11</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FB70E959-EC9D-4FA0-802C-7051BCFE6E95}" type="slidenum">
              <a:rPr lang="en-US" smtClean="0"/>
              <a:pPr/>
              <a:t>14</a:t>
            </a:fld>
            <a:endParaRPr lang="en-US" dirty="0" smtClean="0"/>
          </a:p>
        </p:txBody>
      </p:sp>
      <p:sp>
        <p:nvSpPr>
          <p:cNvPr id="107523" name="Rectangle 2"/>
          <p:cNvSpPr>
            <a:spLocks noGrp="1" noRot="1" noChangeAspect="1" noChangeArrowheads="1" noTextEdit="1"/>
          </p:cNvSpPr>
          <p:nvPr>
            <p:ph type="sldImg"/>
          </p:nvPr>
        </p:nvSpPr>
        <p:spPr>
          <a:xfrm>
            <a:off x="1143000" y="685800"/>
            <a:ext cx="4572000" cy="3429000"/>
          </a:xfrm>
          <a:ln/>
        </p:spPr>
      </p:sp>
      <p:sp>
        <p:nvSpPr>
          <p:cNvPr id="107524" name="Rectangle 3"/>
          <p:cNvSpPr>
            <a:spLocks noGrp="1" noChangeArrowheads="1"/>
          </p:cNvSpPr>
          <p:nvPr>
            <p:ph type="body" idx="1"/>
          </p:nvPr>
        </p:nvSpPr>
        <p:spPr>
          <a:xfrm>
            <a:off x="916266" y="4161448"/>
            <a:ext cx="5025474" cy="4112925"/>
          </a:xfrm>
          <a:noFill/>
          <a:ln/>
        </p:spPr>
        <p:txBody>
          <a:bodyPr/>
          <a:lstStyle/>
          <a:p>
            <a:pPr eaLnBrk="1" hangingPunct="1"/>
            <a:endParaRPr lang="en-US" sz="1000" i="1" dirty="0"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781800" y="6248400"/>
            <a:ext cx="2133600" cy="476250"/>
          </a:xfrm>
          <a:prstGeom prst="rect">
            <a:avLst/>
          </a:prstGeom>
        </p:spPr>
        <p:txBody>
          <a:bodyPr/>
          <a:lstStyle>
            <a:lvl1pPr>
              <a:defRPr>
                <a:cs typeface="+mn-cs"/>
              </a:defRPr>
            </a:lvl1pPr>
          </a:lstStyle>
          <a:p>
            <a:pPr fontAlgn="base">
              <a:spcBef>
                <a:spcPct val="0"/>
              </a:spcBef>
              <a:spcAft>
                <a:spcPct val="0"/>
              </a:spcAft>
              <a:defRPr/>
            </a:pPr>
            <a:r>
              <a:rPr lang="en-US">
                <a:solidFill>
                  <a:prstClr val="black"/>
                </a:solidFill>
              </a:rPr>
              <a:t>6-Apr-10</a:t>
            </a:r>
          </a:p>
        </p:txBody>
      </p:sp>
      <p:sp>
        <p:nvSpPr>
          <p:cNvPr id="5" name="Rectangle 6"/>
          <p:cNvSpPr>
            <a:spLocks noGrp="1" noChangeArrowheads="1"/>
          </p:cNvSpPr>
          <p:nvPr>
            <p:ph type="sldNum" sz="quarter" idx="11"/>
          </p:nvPr>
        </p:nvSpPr>
        <p:spPr>
          <a:xfrm>
            <a:off x="3581400" y="6305550"/>
            <a:ext cx="2133600" cy="476250"/>
          </a:xfrm>
          <a:prstGeom prst="rect">
            <a:avLst/>
          </a:prstGeom>
        </p:spPr>
        <p:txBody>
          <a:bodyPr/>
          <a:lstStyle>
            <a:lvl1pPr>
              <a:defRPr>
                <a:cs typeface="+mn-cs"/>
              </a:defRPr>
            </a:lvl1pPr>
          </a:lstStyle>
          <a:p>
            <a:pPr fontAlgn="base">
              <a:spcBef>
                <a:spcPct val="0"/>
              </a:spcBef>
              <a:spcAft>
                <a:spcPct val="0"/>
              </a:spcAft>
              <a:defRPr/>
            </a:pPr>
            <a:fld id="{74BD280D-1F89-4A6D-9971-EBEE4B335779}"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cs typeface="+mn-cs"/>
              </a:defRPr>
            </a:lvl1pPr>
          </a:lstStyle>
          <a:p>
            <a:pPr fontAlgn="base">
              <a:spcBef>
                <a:spcPct val="0"/>
              </a:spcBef>
              <a:spcAft>
                <a:spcPct val="0"/>
              </a:spcAft>
              <a:defRPr/>
            </a:pPr>
            <a:fld id="{5321F976-640F-400E-A42A-8496DE4C1706}" type="datetime1">
              <a:rPr lang="en-US">
                <a:solidFill>
                  <a:prstClr val="black"/>
                </a:solidFill>
              </a:rPr>
              <a:pPr fontAlgn="base">
                <a:spcBef>
                  <a:spcPct val="0"/>
                </a:spcBef>
                <a:spcAft>
                  <a:spcPct val="0"/>
                </a:spcAft>
                <a:defRPr/>
              </a:pPr>
              <a:t>5/6/2014</a:t>
            </a:fld>
            <a:endParaRPr lang="en-US" dirty="0">
              <a:solidFill>
                <a:prstClr val="black"/>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cs typeface="+mn-cs"/>
              </a:defRPr>
            </a:lvl1pPr>
          </a:lstStyle>
          <a:p>
            <a:pPr fontAlgn="base">
              <a:spcBef>
                <a:spcPct val="0"/>
              </a:spcBef>
              <a:spcAft>
                <a:spcPct val="0"/>
              </a:spcAft>
              <a:defRPr/>
            </a:pPr>
            <a:endParaRPr lang="en-US">
              <a:solidFill>
                <a:prstClr val="black"/>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cs typeface="+mn-cs"/>
              </a:defRPr>
            </a:lvl1pPr>
          </a:lstStyle>
          <a:p>
            <a:pPr fontAlgn="base">
              <a:spcBef>
                <a:spcPct val="0"/>
              </a:spcBef>
              <a:spcAft>
                <a:spcPct val="0"/>
              </a:spcAft>
              <a:defRPr/>
            </a:pPr>
            <a:fld id="{6FBC3B00-E0B5-4349-9CAE-F3BEC63EAC4C}"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cs typeface="+mn-cs"/>
              </a:defRPr>
            </a:lvl1pPr>
          </a:lstStyle>
          <a:p>
            <a:pPr fontAlgn="base">
              <a:spcBef>
                <a:spcPct val="0"/>
              </a:spcBef>
              <a:spcAft>
                <a:spcPct val="0"/>
              </a:spcAft>
              <a:defRPr/>
            </a:pPr>
            <a:fld id="{FAA5FBA7-F848-44A4-B1E4-157BD01E0DFA}" type="datetime1">
              <a:rPr lang="en-US">
                <a:solidFill>
                  <a:prstClr val="black"/>
                </a:solidFill>
              </a:rPr>
              <a:pPr fontAlgn="base">
                <a:spcBef>
                  <a:spcPct val="0"/>
                </a:spcBef>
                <a:spcAft>
                  <a:spcPct val="0"/>
                </a:spcAft>
                <a:defRPr/>
              </a:pPr>
              <a:t>5/6/2014</a:t>
            </a:fld>
            <a:endParaRPr lang="en-US" dirty="0">
              <a:solidFill>
                <a:prstClr val="black"/>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cs typeface="+mn-cs"/>
              </a:defRPr>
            </a:lvl1pPr>
          </a:lstStyle>
          <a:p>
            <a:pPr fontAlgn="base">
              <a:spcBef>
                <a:spcPct val="0"/>
              </a:spcBef>
              <a:spcAft>
                <a:spcPct val="0"/>
              </a:spcAft>
              <a:defRPr/>
            </a:pPr>
            <a:endParaRPr lang="en-US">
              <a:solidFill>
                <a:prstClr val="black"/>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cs typeface="+mn-cs"/>
              </a:defRPr>
            </a:lvl1pPr>
          </a:lstStyle>
          <a:p>
            <a:pPr fontAlgn="base">
              <a:spcBef>
                <a:spcPct val="0"/>
              </a:spcBef>
              <a:spcAft>
                <a:spcPct val="0"/>
              </a:spcAft>
              <a:defRPr/>
            </a:pPr>
            <a:fld id="{569C99E5-016E-44B7-800A-6A0189907B11}"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xfrm>
            <a:off x="7467600" y="6305550"/>
            <a:ext cx="2133600" cy="476250"/>
          </a:xfrm>
          <a:prstGeom prst="rect">
            <a:avLst/>
          </a:prstGeom>
        </p:spPr>
        <p:txBody>
          <a:bodyPr/>
          <a:lstStyle>
            <a:lvl1pPr>
              <a:defRPr>
                <a:cs typeface="+mn-cs"/>
              </a:defRPr>
            </a:lvl1pPr>
          </a:lstStyle>
          <a:p>
            <a:pPr fontAlgn="base">
              <a:spcBef>
                <a:spcPct val="0"/>
              </a:spcBef>
              <a:spcAft>
                <a:spcPct val="0"/>
              </a:spcAft>
              <a:defRPr/>
            </a:pPr>
            <a:r>
              <a:rPr lang="en-US">
                <a:solidFill>
                  <a:prstClr val="black"/>
                </a:solidFill>
              </a:rPr>
              <a:t>6-Apr-10</a:t>
            </a:r>
          </a:p>
        </p:txBody>
      </p:sp>
      <p:sp>
        <p:nvSpPr>
          <p:cNvPr id="4" name="Rectangle 6"/>
          <p:cNvSpPr>
            <a:spLocks noGrp="1" noChangeArrowheads="1"/>
          </p:cNvSpPr>
          <p:nvPr>
            <p:ph type="sldNum" sz="quarter" idx="11"/>
          </p:nvPr>
        </p:nvSpPr>
        <p:spPr>
          <a:xfrm>
            <a:off x="3810000" y="6381750"/>
            <a:ext cx="2133600" cy="476250"/>
          </a:xfrm>
          <a:prstGeom prst="rect">
            <a:avLst/>
          </a:prstGeom>
        </p:spPr>
        <p:txBody>
          <a:bodyPr/>
          <a:lstStyle>
            <a:lvl1pPr>
              <a:defRPr>
                <a:cs typeface="+mn-cs"/>
              </a:defRPr>
            </a:lvl1pPr>
          </a:lstStyle>
          <a:p>
            <a:pPr fontAlgn="base">
              <a:spcBef>
                <a:spcPct val="0"/>
              </a:spcBef>
              <a:spcAft>
                <a:spcPct val="0"/>
              </a:spcAft>
              <a:defRPr/>
            </a:pPr>
            <a:fld id="{5B3274D0-5EF2-4CB7-A1E9-17E949AD2EE9}"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781800" y="6248400"/>
            <a:ext cx="2133600" cy="476250"/>
          </a:xfrm>
          <a:prstGeom prst="rect">
            <a:avLst/>
          </a:prstGeom>
        </p:spPr>
        <p:txBody>
          <a:bodyPr/>
          <a:lstStyle>
            <a:lvl1pPr>
              <a:defRPr>
                <a:cs typeface="+mn-cs"/>
              </a:defRPr>
            </a:lvl1pPr>
          </a:lstStyle>
          <a:p>
            <a:pPr fontAlgn="base">
              <a:spcBef>
                <a:spcPct val="0"/>
              </a:spcBef>
              <a:spcAft>
                <a:spcPct val="0"/>
              </a:spcAft>
              <a:defRPr/>
            </a:pPr>
            <a:r>
              <a:rPr lang="en-US">
                <a:solidFill>
                  <a:prstClr val="black"/>
                </a:solidFill>
              </a:rPr>
              <a:t>6-Apr-10</a:t>
            </a:r>
          </a:p>
        </p:txBody>
      </p:sp>
      <p:sp>
        <p:nvSpPr>
          <p:cNvPr id="5" name="Rectangle 6"/>
          <p:cNvSpPr>
            <a:spLocks noGrp="1" noChangeArrowheads="1"/>
          </p:cNvSpPr>
          <p:nvPr>
            <p:ph type="sldNum" sz="quarter" idx="11"/>
          </p:nvPr>
        </p:nvSpPr>
        <p:spPr>
          <a:xfrm>
            <a:off x="3581400" y="6305550"/>
            <a:ext cx="2133600" cy="476250"/>
          </a:xfrm>
          <a:prstGeom prst="rect">
            <a:avLst/>
          </a:prstGeom>
        </p:spPr>
        <p:txBody>
          <a:bodyPr/>
          <a:lstStyle>
            <a:lvl1pPr>
              <a:defRPr>
                <a:cs typeface="+mn-cs"/>
              </a:defRPr>
            </a:lvl1pPr>
          </a:lstStyle>
          <a:p>
            <a:pPr fontAlgn="base">
              <a:spcBef>
                <a:spcPct val="0"/>
              </a:spcBef>
              <a:spcAft>
                <a:spcPct val="0"/>
              </a:spcAft>
              <a:defRPr/>
            </a:pPr>
            <a:fld id="{50A44342-2E00-44FA-A6C8-292A6E800A68}"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705600" y="6248400"/>
            <a:ext cx="2133600" cy="476250"/>
          </a:xfrm>
          <a:prstGeom prst="rect">
            <a:avLst/>
          </a:prstGeom>
        </p:spPr>
        <p:txBody>
          <a:bodyPr/>
          <a:lstStyle>
            <a:lvl1pPr>
              <a:defRPr>
                <a:cs typeface="+mn-cs"/>
              </a:defRPr>
            </a:lvl1pPr>
          </a:lstStyle>
          <a:p>
            <a:pPr fontAlgn="base">
              <a:spcBef>
                <a:spcPct val="0"/>
              </a:spcBef>
              <a:spcAft>
                <a:spcPct val="0"/>
              </a:spcAft>
              <a:defRPr/>
            </a:pPr>
            <a:r>
              <a:rPr lang="en-US">
                <a:solidFill>
                  <a:prstClr val="black"/>
                </a:solidFill>
              </a:rPr>
              <a:t>6-Apr-10</a:t>
            </a:r>
          </a:p>
        </p:txBody>
      </p:sp>
      <p:sp>
        <p:nvSpPr>
          <p:cNvPr id="5" name="Rectangle 6"/>
          <p:cNvSpPr>
            <a:spLocks noGrp="1" noChangeArrowheads="1"/>
          </p:cNvSpPr>
          <p:nvPr>
            <p:ph type="sldNum" sz="quarter" idx="11"/>
          </p:nvPr>
        </p:nvSpPr>
        <p:spPr>
          <a:xfrm>
            <a:off x="3581400" y="6248400"/>
            <a:ext cx="2133600" cy="476250"/>
          </a:xfrm>
          <a:prstGeom prst="rect">
            <a:avLst/>
          </a:prstGeom>
        </p:spPr>
        <p:txBody>
          <a:bodyPr/>
          <a:lstStyle>
            <a:lvl1pPr>
              <a:defRPr>
                <a:cs typeface="+mn-cs"/>
              </a:defRPr>
            </a:lvl1pPr>
          </a:lstStyle>
          <a:p>
            <a:pPr fontAlgn="base">
              <a:spcBef>
                <a:spcPct val="0"/>
              </a:spcBef>
              <a:spcAft>
                <a:spcPct val="0"/>
              </a:spcAft>
              <a:defRPr/>
            </a:pPr>
            <a:fld id="{466A22C2-09DB-4242-84AC-901554450C36}"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xfrm>
            <a:off x="7010400" y="6245225"/>
            <a:ext cx="2133600" cy="476250"/>
          </a:xfrm>
          <a:prstGeom prst="rect">
            <a:avLst/>
          </a:prstGeom>
        </p:spPr>
        <p:txBody>
          <a:bodyPr anchor="ctr" anchorCtr="1"/>
          <a:lstStyle>
            <a:lvl1pPr>
              <a:defRPr>
                <a:cs typeface="+mn-cs"/>
              </a:defRPr>
            </a:lvl1pPr>
          </a:lstStyle>
          <a:p>
            <a:pPr fontAlgn="base">
              <a:spcBef>
                <a:spcPct val="0"/>
              </a:spcBef>
              <a:spcAft>
                <a:spcPct val="0"/>
              </a:spcAft>
              <a:defRPr/>
            </a:pPr>
            <a:r>
              <a:rPr lang="en-US">
                <a:solidFill>
                  <a:prstClr val="black"/>
                </a:solidFill>
              </a:rPr>
              <a:t>6-Apr-10</a:t>
            </a:r>
          </a:p>
        </p:txBody>
      </p:sp>
      <p:sp>
        <p:nvSpPr>
          <p:cNvPr id="3" name="Slide Number Placeholder 6"/>
          <p:cNvSpPr>
            <a:spLocks noGrp="1" noChangeArrowheads="1"/>
          </p:cNvSpPr>
          <p:nvPr>
            <p:ph type="sldNum" sz="quarter" idx="11"/>
          </p:nvPr>
        </p:nvSpPr>
        <p:spPr>
          <a:xfrm>
            <a:off x="3581400" y="6245225"/>
            <a:ext cx="2133600" cy="476250"/>
          </a:xfrm>
          <a:prstGeom prst="rect">
            <a:avLst/>
          </a:prstGeom>
        </p:spPr>
        <p:txBody>
          <a:bodyPr/>
          <a:lstStyle>
            <a:lvl1pPr>
              <a:defRPr>
                <a:cs typeface="+mn-cs"/>
              </a:defRPr>
            </a:lvl1pPr>
          </a:lstStyle>
          <a:p>
            <a:pPr fontAlgn="base">
              <a:spcBef>
                <a:spcPct val="0"/>
              </a:spcBef>
              <a:spcAft>
                <a:spcPct val="0"/>
              </a:spcAft>
              <a:defRPr/>
            </a:pPr>
            <a:fld id="{78423274-8F96-47C9-AB83-87374483BC21}"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a:defRPr>
                <a:cs typeface="+mn-cs"/>
              </a:defRPr>
            </a:lvl1pPr>
          </a:lstStyle>
          <a:p>
            <a:pPr fontAlgn="base">
              <a:spcBef>
                <a:spcPct val="0"/>
              </a:spcBef>
              <a:spcAft>
                <a:spcPct val="0"/>
              </a:spcAft>
              <a:defRPr/>
            </a:pPr>
            <a:fld id="{779A7DAF-5454-4AEA-8963-F708F0401C36}" type="datetime1">
              <a:rPr lang="en-US">
                <a:solidFill>
                  <a:prstClr val="black"/>
                </a:solidFill>
              </a:rPr>
              <a:pPr fontAlgn="base">
                <a:spcBef>
                  <a:spcPct val="0"/>
                </a:spcBef>
                <a:spcAft>
                  <a:spcPct val="0"/>
                </a:spcAft>
                <a:defRPr/>
              </a:pPr>
              <a:t>5/6/2014</a:t>
            </a:fld>
            <a:endParaRPr lang="en-US" dirty="0">
              <a:solidFill>
                <a:prstClr val="black"/>
              </a:solidFill>
            </a:endParaRPr>
          </a:p>
        </p:txBody>
      </p:sp>
      <p:sp>
        <p:nvSpPr>
          <p:cNvPr id="8" name="Rectangle 5"/>
          <p:cNvSpPr>
            <a:spLocks noGrp="1" noChangeArrowheads="1"/>
          </p:cNvSpPr>
          <p:nvPr>
            <p:ph type="ftr" sz="quarter" idx="11"/>
          </p:nvPr>
        </p:nvSpPr>
        <p:spPr>
          <a:xfrm>
            <a:off x="3124200" y="6245225"/>
            <a:ext cx="2895600" cy="476250"/>
          </a:xfrm>
          <a:prstGeom prst="rect">
            <a:avLst/>
          </a:prstGeom>
        </p:spPr>
        <p:txBody>
          <a:bodyPr/>
          <a:lstStyle>
            <a:lvl1pPr>
              <a:defRPr>
                <a:cs typeface="+mn-cs"/>
              </a:defRPr>
            </a:lvl1pPr>
          </a:lstStyle>
          <a:p>
            <a:pPr fontAlgn="base">
              <a:spcBef>
                <a:spcPct val="0"/>
              </a:spcBef>
              <a:spcAft>
                <a:spcPct val="0"/>
              </a:spcAft>
              <a:defRPr/>
            </a:pPr>
            <a:endParaRPr lang="en-US">
              <a:solidFill>
                <a:prstClr val="black"/>
              </a:solidFill>
            </a:endParaRPr>
          </a:p>
        </p:txBody>
      </p:sp>
      <p:sp>
        <p:nvSpPr>
          <p:cNvPr id="9" name="Rectangle 6"/>
          <p:cNvSpPr>
            <a:spLocks noGrp="1" noChangeArrowheads="1"/>
          </p:cNvSpPr>
          <p:nvPr>
            <p:ph type="sldNum" sz="quarter" idx="12"/>
          </p:nvPr>
        </p:nvSpPr>
        <p:spPr>
          <a:xfrm>
            <a:off x="6553200" y="6245225"/>
            <a:ext cx="2133600" cy="476250"/>
          </a:xfrm>
          <a:prstGeom prst="rect">
            <a:avLst/>
          </a:prstGeom>
        </p:spPr>
        <p:txBody>
          <a:bodyPr/>
          <a:lstStyle>
            <a:lvl1pPr>
              <a:defRPr>
                <a:cs typeface="+mn-cs"/>
              </a:defRPr>
            </a:lvl1pPr>
          </a:lstStyle>
          <a:p>
            <a:pPr fontAlgn="base">
              <a:spcBef>
                <a:spcPct val="0"/>
              </a:spcBef>
              <a:spcAft>
                <a:spcPct val="0"/>
              </a:spcAft>
              <a:defRPr/>
            </a:pPr>
            <a:fld id="{C924B4C3-3427-497C-A8EF-C1BF93FDC6AC}"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cs typeface="+mn-cs"/>
              </a:defRPr>
            </a:lvl1pPr>
          </a:lstStyle>
          <a:p>
            <a:pPr fontAlgn="base">
              <a:spcBef>
                <a:spcPct val="0"/>
              </a:spcBef>
              <a:spcAft>
                <a:spcPct val="0"/>
              </a:spcAft>
              <a:defRPr/>
            </a:pPr>
            <a:fld id="{22BF389A-4AF3-48B2-B89D-C3578860A04C}" type="datetime1">
              <a:rPr lang="en-US">
                <a:solidFill>
                  <a:prstClr val="black"/>
                </a:solidFill>
              </a:rPr>
              <a:pPr fontAlgn="base">
                <a:spcBef>
                  <a:spcPct val="0"/>
                </a:spcBef>
                <a:spcAft>
                  <a:spcPct val="0"/>
                </a:spcAft>
                <a:defRPr/>
              </a:pPr>
              <a:t>5/6/2014</a:t>
            </a:fld>
            <a:endParaRPr lang="en-US"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a:defRPr>
                <a:cs typeface="+mn-cs"/>
              </a:defRPr>
            </a:lvl1pPr>
          </a:lstStyle>
          <a:p>
            <a:pPr fontAlgn="base">
              <a:spcBef>
                <a:spcPct val="0"/>
              </a:spcBef>
              <a:spcAft>
                <a:spcPct val="0"/>
              </a:spcAft>
              <a:defRPr/>
            </a:pPr>
            <a:endParaRPr lang="en-US">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a:lstStyle>
            <a:lvl1pPr>
              <a:defRPr>
                <a:cs typeface="+mn-cs"/>
              </a:defRPr>
            </a:lvl1pPr>
          </a:lstStyle>
          <a:p>
            <a:pPr fontAlgn="base">
              <a:spcBef>
                <a:spcPct val="0"/>
              </a:spcBef>
              <a:spcAft>
                <a:spcPct val="0"/>
              </a:spcAft>
              <a:defRPr/>
            </a:pPr>
            <a:fld id="{0F633A40-18FC-4A52-A6D3-6E6882A4A7FC}"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a:defRPr>
                <a:cs typeface="+mn-cs"/>
              </a:defRPr>
            </a:lvl1pPr>
          </a:lstStyle>
          <a:p>
            <a:pPr fontAlgn="base">
              <a:spcBef>
                <a:spcPct val="0"/>
              </a:spcBef>
              <a:spcAft>
                <a:spcPct val="0"/>
              </a:spcAft>
              <a:defRPr/>
            </a:pPr>
            <a:fld id="{71AF1AEF-98D6-4D0D-BBD4-D3451AE9B03B}" type="datetime1">
              <a:rPr lang="en-US">
                <a:solidFill>
                  <a:prstClr val="black"/>
                </a:solidFill>
              </a:rPr>
              <a:pPr fontAlgn="base">
                <a:spcBef>
                  <a:spcPct val="0"/>
                </a:spcBef>
                <a:spcAft>
                  <a:spcPct val="0"/>
                </a:spcAft>
                <a:defRPr/>
              </a:pPr>
              <a:t>5/6/2014</a:t>
            </a:fld>
            <a:endParaRPr lang="en-US" dirty="0">
              <a:solidFill>
                <a:prstClr val="black"/>
              </a:solidFill>
            </a:endParaRPr>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a:defRPr>
                <a:cs typeface="+mn-cs"/>
              </a:defRPr>
            </a:lvl1pPr>
          </a:lstStyle>
          <a:p>
            <a:pPr fontAlgn="base">
              <a:spcBef>
                <a:spcPct val="0"/>
              </a:spcBef>
              <a:spcAft>
                <a:spcPct val="0"/>
              </a:spcAft>
              <a:defRPr/>
            </a:pPr>
            <a:endParaRPr lang="en-US">
              <a:solidFill>
                <a:prstClr val="black"/>
              </a:solidFill>
            </a:endParaRPr>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a:lstStyle>
            <a:lvl1pPr>
              <a:defRPr>
                <a:cs typeface="+mn-cs"/>
              </a:defRPr>
            </a:lvl1pPr>
          </a:lstStyle>
          <a:p>
            <a:pPr fontAlgn="base">
              <a:spcBef>
                <a:spcPct val="0"/>
              </a:spcBef>
              <a:spcAft>
                <a:spcPct val="0"/>
              </a:spcAft>
              <a:defRPr/>
            </a:pPr>
            <a:fld id="{D09C0D40-66FB-4366-9F7F-3C50C9D5EB53}"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a:defRPr>
                <a:cs typeface="+mn-cs"/>
              </a:defRPr>
            </a:lvl1pPr>
          </a:lstStyle>
          <a:p>
            <a:pPr fontAlgn="base">
              <a:spcBef>
                <a:spcPct val="0"/>
              </a:spcBef>
              <a:spcAft>
                <a:spcPct val="0"/>
              </a:spcAft>
              <a:defRPr/>
            </a:pPr>
            <a:fld id="{AD1A055E-BB86-4E89-92BF-7AC9B64ACAA6}" type="datetime1">
              <a:rPr lang="en-US">
                <a:solidFill>
                  <a:prstClr val="black"/>
                </a:solidFill>
              </a:rPr>
              <a:pPr fontAlgn="base">
                <a:spcBef>
                  <a:spcPct val="0"/>
                </a:spcBef>
                <a:spcAft>
                  <a:spcPct val="0"/>
                </a:spcAft>
                <a:defRPr/>
              </a:pPr>
              <a:t>5/6/2014</a:t>
            </a:fld>
            <a:endParaRPr lang="en-US" dirty="0">
              <a:solidFill>
                <a:prstClr val="black"/>
              </a:solidFill>
            </a:endParaRPr>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a:defRPr>
                <a:cs typeface="+mn-cs"/>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a:lstStyle>
            <a:lvl1pPr>
              <a:defRPr>
                <a:cs typeface="+mn-cs"/>
              </a:defRPr>
            </a:lvl1pPr>
          </a:lstStyle>
          <a:p>
            <a:pPr fontAlgn="base">
              <a:spcBef>
                <a:spcPct val="0"/>
              </a:spcBef>
              <a:spcAft>
                <a:spcPct val="0"/>
              </a:spcAft>
              <a:defRPr/>
            </a:pPr>
            <a:fld id="{E216A0AA-0A9B-4BDC-AED9-C93F3C205CCF}"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a:defRPr>
                <a:cs typeface="+mn-cs"/>
              </a:defRPr>
            </a:lvl1pPr>
          </a:lstStyle>
          <a:p>
            <a:pPr fontAlgn="base">
              <a:spcBef>
                <a:spcPct val="0"/>
              </a:spcBef>
              <a:spcAft>
                <a:spcPct val="0"/>
              </a:spcAft>
              <a:defRPr/>
            </a:pPr>
            <a:fld id="{CCBA6B86-7559-4C6D-9A5F-20684336F500}" type="datetime1">
              <a:rPr lang="en-US">
                <a:solidFill>
                  <a:prstClr val="black"/>
                </a:solidFill>
              </a:rPr>
              <a:pPr fontAlgn="base">
                <a:spcBef>
                  <a:spcPct val="0"/>
                </a:spcBef>
                <a:spcAft>
                  <a:spcPct val="0"/>
                </a:spcAft>
                <a:defRPr/>
              </a:pPr>
              <a:t>5/6/2014</a:t>
            </a:fld>
            <a:endParaRPr lang="en-US" dirty="0">
              <a:solidFill>
                <a:prstClr val="black"/>
              </a:solidFill>
            </a:endParaRPr>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a:defRPr>
                <a:cs typeface="+mn-cs"/>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a:lstStyle>
            <a:lvl1pPr>
              <a:defRPr>
                <a:cs typeface="+mn-cs"/>
              </a:defRPr>
            </a:lvl1pPr>
          </a:lstStyle>
          <a:p>
            <a:pPr fontAlgn="base">
              <a:spcBef>
                <a:spcPct val="0"/>
              </a:spcBef>
              <a:spcAft>
                <a:spcPct val="0"/>
              </a:spcAft>
              <a:defRPr/>
            </a:pPr>
            <a:fld id="{0F187369-7AF6-4043-BB1E-9F810528F101}" type="slidenum">
              <a:rPr lang="en-US">
                <a:solidFill>
                  <a:prstClr val="black"/>
                </a:solidFill>
              </a:rPr>
              <a:pPr fontAlgn="base">
                <a:spcBef>
                  <a:spcPct val="0"/>
                </a:spcBef>
                <a:spcAft>
                  <a:spcPct val="0"/>
                </a:spcAft>
                <a:defRPr/>
              </a:pPr>
              <a:t>‹#›</a:t>
            </a:fld>
            <a:endParaRPr lang="en-US" dirty="0">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p:cNvSpPr>
            <a:spLocks noChangeArrowheads="1"/>
          </p:cNvSpPr>
          <p:nvPr/>
        </p:nvSpPr>
        <p:spPr bwMode="auto">
          <a:xfrm>
            <a:off x="47625" y="85725"/>
            <a:ext cx="9058275" cy="6686550"/>
          </a:xfrm>
          <a:prstGeom prst="rect">
            <a:avLst/>
          </a:prstGeom>
          <a:noFill/>
          <a:ln w="38100">
            <a:solidFill>
              <a:srgbClr val="FF0000"/>
            </a:solidFill>
            <a:miter lim="800000"/>
            <a:headEnd/>
            <a:tailEnd/>
          </a:ln>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defRPr/>
            </a:pPr>
            <a:endParaRPr lang="en-US" sz="2300" b="1" dirty="0">
              <a:solidFill>
                <a:prstClr val="black"/>
              </a:solidFill>
            </a:endParaRPr>
          </a:p>
        </p:txBody>
      </p:sp>
      <p:grpSp>
        <p:nvGrpSpPr>
          <p:cNvPr id="2" name="Group 9"/>
          <p:cNvGrpSpPr>
            <a:grpSpLocks/>
          </p:cNvGrpSpPr>
          <p:nvPr/>
        </p:nvGrpSpPr>
        <p:grpSpPr bwMode="auto">
          <a:xfrm>
            <a:off x="0" y="228600"/>
            <a:ext cx="1981200" cy="998538"/>
            <a:chOff x="0" y="249029"/>
            <a:chExt cx="1981200" cy="998402"/>
          </a:xfrm>
        </p:grpSpPr>
        <p:pic>
          <p:nvPicPr>
            <p:cNvPr id="2054" name="Picture 17" descr="c.bmp"/>
            <p:cNvPicPr>
              <a:picLocks noChangeAspect="1"/>
            </p:cNvPicPr>
            <p:nvPr/>
          </p:nvPicPr>
          <p:blipFill>
            <a:blip r:embed="rId14" cstate="print"/>
            <a:srcRect/>
            <a:stretch>
              <a:fillRect/>
            </a:stretch>
          </p:blipFill>
          <p:spPr bwMode="auto">
            <a:xfrm rot="2704558">
              <a:off x="811005" y="248480"/>
              <a:ext cx="372712" cy="373809"/>
            </a:xfrm>
            <a:prstGeom prst="rect">
              <a:avLst/>
            </a:prstGeom>
            <a:noFill/>
            <a:ln w="9525">
              <a:noFill/>
              <a:miter lim="800000"/>
              <a:headEnd/>
              <a:tailEnd/>
            </a:ln>
          </p:spPr>
        </p:pic>
        <p:sp>
          <p:nvSpPr>
            <p:cNvPr id="20" name="TextBox 12"/>
            <p:cNvSpPr txBox="1"/>
            <p:nvPr/>
          </p:nvSpPr>
          <p:spPr>
            <a:xfrm>
              <a:off x="0" y="685533"/>
              <a:ext cx="1981200" cy="525390"/>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r>
                <a:rPr lang="en-US" sz="800" dirty="0" smtClean="0">
                  <a:solidFill>
                    <a:prstClr val="black"/>
                  </a:solidFill>
                  <a:latin typeface="Bell MT" pitchFamily="18" charset="0"/>
                </a:rPr>
                <a:t>IMCOM</a:t>
              </a:r>
              <a:endParaRPr lang="en-US" sz="800" dirty="0" smtClean="0">
                <a:solidFill>
                  <a:prstClr val="black"/>
                </a:solidFill>
                <a:cs typeface="Arial" pitchFamily="34" charset="0"/>
              </a:endParaRPr>
            </a:p>
            <a:p>
              <a:pPr algn="ctr" fontAlgn="base">
                <a:spcBef>
                  <a:spcPct val="0"/>
                </a:spcBef>
                <a:spcAft>
                  <a:spcPct val="0"/>
                </a:spcAft>
                <a:defRPr/>
              </a:pPr>
              <a:r>
                <a:rPr lang="en-US" sz="800" dirty="0" smtClean="0">
                  <a:solidFill>
                    <a:prstClr val="black"/>
                  </a:solidFill>
                  <a:cs typeface="Arial" pitchFamily="34" charset="0"/>
                </a:rPr>
                <a:t>SOLDIERS ~ FAMILIES ~ CIVILIANS</a:t>
              </a:r>
            </a:p>
            <a:p>
              <a:pPr algn="ctr" fontAlgn="base">
                <a:spcBef>
                  <a:spcPct val="0"/>
                </a:spcBef>
                <a:spcAft>
                  <a:spcPct val="0"/>
                </a:spcAft>
                <a:defRPr/>
              </a:pPr>
              <a:endParaRPr lang="en-US" sz="800" dirty="0" smtClean="0">
                <a:solidFill>
                  <a:prstClr val="black"/>
                </a:solidFill>
                <a:cs typeface="Arial" pitchFamily="34" charset="0"/>
              </a:endParaRPr>
            </a:p>
            <a:p>
              <a:pPr algn="ctr" fontAlgn="base">
                <a:spcBef>
                  <a:spcPct val="0"/>
                </a:spcBef>
                <a:spcAft>
                  <a:spcPct val="0"/>
                </a:spcAft>
                <a:defRPr/>
              </a:pPr>
              <a:endParaRPr lang="en-US" sz="800" dirty="0">
                <a:solidFill>
                  <a:prstClr val="black"/>
                </a:solidFill>
                <a:latin typeface="Bell MT" pitchFamily="18" charset="0"/>
              </a:endParaRPr>
            </a:p>
          </p:txBody>
        </p:sp>
        <p:sp>
          <p:nvSpPr>
            <p:cNvPr id="21" name="TextBox 20"/>
            <p:cNvSpPr txBox="1"/>
            <p:nvPr/>
          </p:nvSpPr>
          <p:spPr>
            <a:xfrm>
              <a:off x="176213" y="942673"/>
              <a:ext cx="1628775" cy="304758"/>
            </a:xfrm>
            <a:prstGeom prst="rect">
              <a:avLst/>
            </a:prstGeom>
            <a:noFill/>
          </p:spPr>
          <p:txBody>
            <a:bodyPr>
              <a:spAutoFit/>
            </a:bodyPr>
            <a:lstStyle/>
            <a:p>
              <a:pPr algn="ctr" fontAlgn="base">
                <a:spcBef>
                  <a:spcPct val="0"/>
                </a:spcBef>
                <a:spcAft>
                  <a:spcPct val="0"/>
                </a:spcAft>
                <a:defRPr/>
              </a:pPr>
              <a:r>
                <a:rPr lang="en-US" sz="800" dirty="0">
                  <a:solidFill>
                    <a:prstClr val="black"/>
                  </a:solidFill>
                  <a:latin typeface="Monotype Corsiva" pitchFamily="66" charset="0"/>
                  <a:cs typeface="Arial" charset="0"/>
                </a:rPr>
                <a:t>We are</a:t>
              </a:r>
            </a:p>
            <a:p>
              <a:pPr algn="ctr" fontAlgn="base">
                <a:spcBef>
                  <a:spcPct val="0"/>
                </a:spcBef>
                <a:spcAft>
                  <a:spcPct val="0"/>
                </a:spcAft>
                <a:defRPr/>
              </a:pPr>
              <a:r>
                <a:rPr lang="en-US" sz="800" dirty="0">
                  <a:solidFill>
                    <a:prstClr val="black"/>
                  </a:solidFill>
                  <a:latin typeface="Bell MT" pitchFamily="18" charset="0"/>
                  <a:cs typeface="Arial" charset="0"/>
                </a:rPr>
                <a:t>THE ARMY’S HOME</a:t>
              </a:r>
              <a:endParaRPr lang="en-US" sz="800" dirty="0">
                <a:solidFill>
                  <a:prstClr val="black"/>
                </a:solidFill>
                <a:cs typeface="Arial" charset="0"/>
              </a:endParaRPr>
            </a:p>
          </p:txBody>
        </p:sp>
      </p:grpSp>
      <p:pic>
        <p:nvPicPr>
          <p:cNvPr id="2052" name="Picture 21"/>
          <p:cNvPicPr>
            <a:picLocks noChangeAspect="1" noChangeArrowheads="1"/>
          </p:cNvPicPr>
          <p:nvPr/>
        </p:nvPicPr>
        <p:blipFill>
          <a:blip r:embed="rId15" cstate="print"/>
          <a:srcRect/>
          <a:stretch>
            <a:fillRect/>
          </a:stretch>
        </p:blipFill>
        <p:spPr bwMode="auto">
          <a:xfrm>
            <a:off x="85725" y="6372225"/>
            <a:ext cx="1905000" cy="363538"/>
          </a:xfrm>
          <a:prstGeom prst="rect">
            <a:avLst/>
          </a:prstGeom>
          <a:noFill/>
          <a:ln w="9525">
            <a:noFill/>
            <a:miter lim="800000"/>
            <a:headEnd/>
            <a:tailEnd/>
          </a:ln>
        </p:spPr>
      </p:pic>
      <p:pic>
        <p:nvPicPr>
          <p:cNvPr id="2053" name="Picture 8" descr="INSTALLATION MANAGEMENT ACTIVITY-DUI-COLOR"/>
          <p:cNvPicPr preferRelativeResize="0">
            <a:picLocks noChangeAspect="1" noChangeArrowheads="1"/>
          </p:cNvPicPr>
          <p:nvPr/>
        </p:nvPicPr>
        <p:blipFill>
          <a:blip r:embed="rId16" cstate="print">
            <a:clrChange>
              <a:clrFrom>
                <a:srgbClr val="FFFFFF"/>
              </a:clrFrom>
              <a:clrTo>
                <a:srgbClr val="FFFFFF">
                  <a:alpha val="0"/>
                </a:srgbClr>
              </a:clrTo>
            </a:clrChange>
          </a:blip>
          <a:srcRect/>
          <a:stretch>
            <a:fillRect/>
          </a:stretch>
        </p:blipFill>
        <p:spPr bwMode="auto">
          <a:xfrm>
            <a:off x="8001000" y="161925"/>
            <a:ext cx="968375"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Box 4"/>
          <p:cNvSpPr txBox="1">
            <a:spLocks noChangeArrowheads="1"/>
          </p:cNvSpPr>
          <p:nvPr/>
        </p:nvSpPr>
        <p:spPr bwMode="auto">
          <a:xfrm>
            <a:off x="381000" y="3581400"/>
            <a:ext cx="8610600" cy="1846263"/>
          </a:xfrm>
          <a:prstGeom prst="rect">
            <a:avLst/>
          </a:prstGeom>
          <a:noFill/>
          <a:ln w="9525">
            <a:noFill/>
            <a:miter lim="800000"/>
            <a:headEnd/>
            <a:tailEnd/>
          </a:ln>
        </p:spPr>
        <p:txBody>
          <a:bodyPr>
            <a:spAutoFit/>
          </a:bodyPr>
          <a:lstStyle/>
          <a:p>
            <a:pPr fontAlgn="base">
              <a:spcBef>
                <a:spcPct val="0"/>
              </a:spcBef>
              <a:spcAft>
                <a:spcPct val="0"/>
              </a:spcAft>
            </a:pPr>
            <a:endParaRPr lang="en-US" sz="1600" smtClean="0">
              <a:solidFill>
                <a:prstClr val="black"/>
              </a:solidFill>
              <a:cs typeface="Arial" charset="0"/>
            </a:endParaRPr>
          </a:p>
          <a:p>
            <a:pPr fontAlgn="base">
              <a:spcBef>
                <a:spcPct val="0"/>
              </a:spcBef>
              <a:spcAft>
                <a:spcPct val="0"/>
              </a:spcAft>
            </a:pPr>
            <a:endParaRPr lang="en-US" sz="1400" smtClean="0">
              <a:solidFill>
                <a:prstClr val="black"/>
              </a:solidFill>
              <a:cs typeface="Arial" charset="0"/>
            </a:endParaRPr>
          </a:p>
          <a:p>
            <a:pPr fontAlgn="base">
              <a:spcBef>
                <a:spcPct val="0"/>
              </a:spcBef>
              <a:spcAft>
                <a:spcPct val="0"/>
              </a:spcAft>
            </a:pPr>
            <a:endParaRPr lang="en-US" sz="1400" smtClean="0">
              <a:solidFill>
                <a:prstClr val="black"/>
              </a:solidFill>
              <a:cs typeface="Arial" charset="0"/>
            </a:endParaRPr>
          </a:p>
          <a:p>
            <a:pPr fontAlgn="base">
              <a:spcBef>
                <a:spcPct val="0"/>
              </a:spcBef>
              <a:spcAft>
                <a:spcPct val="0"/>
              </a:spcAft>
            </a:pPr>
            <a:endParaRPr lang="en-US" sz="1400" smtClean="0">
              <a:solidFill>
                <a:prstClr val="black"/>
              </a:solidFill>
              <a:cs typeface="Arial" charset="0"/>
            </a:endParaRPr>
          </a:p>
          <a:p>
            <a:pPr fontAlgn="base">
              <a:spcBef>
                <a:spcPct val="0"/>
              </a:spcBef>
              <a:spcAft>
                <a:spcPct val="0"/>
              </a:spcAft>
            </a:pPr>
            <a:endParaRPr lang="en-US" sz="1400" smtClean="0">
              <a:solidFill>
                <a:prstClr val="black"/>
              </a:solidFill>
              <a:cs typeface="Arial" charset="0"/>
            </a:endParaRPr>
          </a:p>
          <a:p>
            <a:pPr fontAlgn="base">
              <a:spcBef>
                <a:spcPct val="0"/>
              </a:spcBef>
              <a:spcAft>
                <a:spcPct val="0"/>
              </a:spcAft>
            </a:pPr>
            <a:endParaRPr lang="en-US" sz="1400" smtClean="0">
              <a:solidFill>
                <a:prstClr val="black"/>
              </a:solidFill>
              <a:cs typeface="Arial" charset="0"/>
            </a:endParaRPr>
          </a:p>
          <a:p>
            <a:pPr fontAlgn="base">
              <a:spcBef>
                <a:spcPct val="0"/>
              </a:spcBef>
              <a:spcAft>
                <a:spcPct val="0"/>
              </a:spcAft>
            </a:pPr>
            <a:endParaRPr lang="en-US" sz="1400" smtClean="0">
              <a:solidFill>
                <a:prstClr val="black"/>
              </a:solidFill>
              <a:cs typeface="Arial" charset="0"/>
            </a:endParaRPr>
          </a:p>
          <a:p>
            <a:pPr fontAlgn="base">
              <a:spcBef>
                <a:spcPct val="0"/>
              </a:spcBef>
              <a:spcAft>
                <a:spcPct val="0"/>
              </a:spcAft>
            </a:pPr>
            <a:endParaRPr lang="en-US" sz="1400" smtClean="0">
              <a:solidFill>
                <a:prstClr val="black"/>
              </a:solidFill>
              <a:cs typeface="Arial" charset="0"/>
            </a:endParaRPr>
          </a:p>
        </p:txBody>
      </p:sp>
      <p:sp>
        <p:nvSpPr>
          <p:cNvPr id="47107" name="Title 2"/>
          <p:cNvSpPr>
            <a:spLocks noGrp="1"/>
          </p:cNvSpPr>
          <p:nvPr>
            <p:ph type="ctrTitle"/>
          </p:nvPr>
        </p:nvSpPr>
        <p:spPr bwMode="auto">
          <a:xfrm>
            <a:off x="762000" y="1143000"/>
            <a:ext cx="7772400" cy="1470025"/>
          </a:xfrm>
          <a:noFill/>
          <a:ln>
            <a:miter lim="800000"/>
            <a:headEnd/>
            <a:tailEnd/>
          </a:ln>
        </p:spPr>
        <p:txBody>
          <a:bodyPr vert="horz" wrap="square" lIns="91440" tIns="45720" rIns="91440" bIns="45720" numCol="1" anchor="t" anchorCtr="0" compatLnSpc="1">
            <a:prstTxWarp prst="textNoShape">
              <a:avLst/>
            </a:prstTxWarp>
          </a:bodyPr>
          <a:lstStyle/>
          <a:p>
            <a:r>
              <a:rPr lang="en-US" smtClean="0"/>
              <a:t>SENIOR CHAPLAIN</a:t>
            </a:r>
            <a:br>
              <a:rPr lang="en-US" smtClean="0"/>
            </a:br>
            <a:r>
              <a:rPr lang="en-US" smtClean="0"/>
              <a:t>IN-BRIEF</a:t>
            </a:r>
          </a:p>
        </p:txBody>
      </p:sp>
      <p:sp>
        <p:nvSpPr>
          <p:cNvPr id="47108" name="Subtitle 3"/>
          <p:cNvSpPr>
            <a:spLocks noGrp="1"/>
          </p:cNvSpPr>
          <p:nvPr>
            <p:ph type="subTitle" idx="1"/>
          </p:nvPr>
        </p:nvSpPr>
        <p:spPr bwMode="auto">
          <a:xfrm>
            <a:off x="1447800" y="5334000"/>
            <a:ext cx="6400800" cy="990600"/>
          </a:xfrm>
          <a:noFill/>
          <a:ln>
            <a:miter lim="800000"/>
            <a:headEnd/>
            <a:tailEnd/>
          </a:ln>
        </p:spPr>
        <p:txBody>
          <a:bodyPr vert="horz" wrap="square" lIns="91440" tIns="45720" rIns="91440" bIns="45720" numCol="1" anchor="t" anchorCtr="0" compatLnSpc="1">
            <a:prstTxWarp prst="textNoShape">
              <a:avLst/>
            </a:prstTxWarp>
          </a:bodyPr>
          <a:lstStyle/>
          <a:p>
            <a:r>
              <a:rPr lang="en-US" sz="2400" dirty="0" smtClean="0"/>
              <a:t>CH (MAJ) Dan Hardin</a:t>
            </a:r>
          </a:p>
          <a:p>
            <a:r>
              <a:rPr lang="en-US" sz="2400" dirty="0" smtClean="0"/>
              <a:t>Installation Family Life Chaplain</a:t>
            </a:r>
          </a:p>
        </p:txBody>
      </p:sp>
      <p:pic>
        <p:nvPicPr>
          <p:cNvPr id="47109" name="Picture 4" descr="_DSC8352.JPG"/>
          <p:cNvPicPr>
            <a:picLocks noChangeAspect="1"/>
          </p:cNvPicPr>
          <p:nvPr/>
        </p:nvPicPr>
        <p:blipFill>
          <a:blip r:embed="rId2" cstate="print"/>
          <a:srcRect/>
          <a:stretch>
            <a:fillRect/>
          </a:stretch>
        </p:blipFill>
        <p:spPr bwMode="auto">
          <a:xfrm>
            <a:off x="2438400" y="2590800"/>
            <a:ext cx="4267200"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solidFill>
                  <a:srgbClr val="FF0000"/>
                </a:solidFill>
              </a:rPr>
              <a:t>FLC Ministry Snapshot</a:t>
            </a:r>
            <a:endParaRPr lang="en-US" dirty="0"/>
          </a:p>
        </p:txBody>
      </p:sp>
      <p:sp>
        <p:nvSpPr>
          <p:cNvPr id="292867" name="Rectangle 3"/>
          <p:cNvSpPr>
            <a:spLocks noGrp="1" noChangeArrowheads="1"/>
          </p:cNvSpPr>
          <p:nvPr>
            <p:ph idx="1"/>
          </p:nvPr>
        </p:nvSpPr>
        <p:spPr/>
        <p:txBody>
          <a:bodyPr>
            <a:normAutofit/>
          </a:bodyPr>
          <a:lstStyle/>
          <a:p>
            <a:pPr algn="ctr">
              <a:lnSpc>
                <a:spcPct val="90000"/>
              </a:lnSpc>
              <a:spcBef>
                <a:spcPts val="1200"/>
              </a:spcBef>
              <a:buNone/>
            </a:pPr>
            <a:r>
              <a:rPr lang="en-US" dirty="0" smtClean="0">
                <a:solidFill>
                  <a:srgbClr val="FF0000"/>
                </a:solidFill>
              </a:rPr>
              <a:t>FAMILY LIFE MINISTRY SNAPSHOT</a:t>
            </a:r>
          </a:p>
        </p:txBody>
      </p:sp>
      <p:graphicFrame>
        <p:nvGraphicFramePr>
          <p:cNvPr id="6" name="Table 5"/>
          <p:cNvGraphicFramePr>
            <a:graphicFrameLocks noGrp="1"/>
          </p:cNvGraphicFramePr>
          <p:nvPr/>
        </p:nvGraphicFramePr>
        <p:xfrm>
          <a:off x="192504" y="1371599"/>
          <a:ext cx="8578517" cy="4667343"/>
        </p:xfrm>
        <a:graphic>
          <a:graphicData uri="http://schemas.openxmlformats.org/drawingml/2006/table">
            <a:tbl>
              <a:tblPr firstRow="1" bandRow="1">
                <a:tableStyleId>{5C22544A-7EE6-4342-B048-85BDC9FD1C3A}</a:tableStyleId>
              </a:tblPr>
              <a:tblGrid>
                <a:gridCol w="2731170"/>
                <a:gridCol w="1058779"/>
                <a:gridCol w="998621"/>
                <a:gridCol w="1058779"/>
                <a:gridCol w="1347536"/>
                <a:gridCol w="1383632"/>
              </a:tblGrid>
              <a:tr h="489188">
                <a:tc>
                  <a:txBody>
                    <a:bodyPr/>
                    <a:lstStyle/>
                    <a:p>
                      <a:pPr algn="ctr"/>
                      <a:r>
                        <a:rPr lang="en-US" sz="1400" dirty="0" smtClean="0"/>
                        <a:t>Training:</a:t>
                      </a:r>
                      <a:endParaRPr lang="en-US" sz="1400" dirty="0"/>
                    </a:p>
                  </a:txBody>
                  <a:tcPr/>
                </a:tc>
                <a:tc>
                  <a:txBody>
                    <a:bodyPr/>
                    <a:lstStyle/>
                    <a:p>
                      <a:pPr algn="ctr"/>
                      <a:r>
                        <a:rPr lang="en-US" sz="1400" dirty="0" smtClean="0"/>
                        <a:t>When:</a:t>
                      </a:r>
                      <a:endParaRPr lang="en-US" sz="1400" dirty="0"/>
                    </a:p>
                  </a:txBody>
                  <a:tcPr/>
                </a:tc>
                <a:tc>
                  <a:txBody>
                    <a:bodyPr/>
                    <a:lstStyle/>
                    <a:p>
                      <a:pPr algn="ctr"/>
                      <a:r>
                        <a:rPr lang="en-US" sz="1400" dirty="0" smtClean="0"/>
                        <a:t>Where:</a:t>
                      </a:r>
                      <a:endParaRPr lang="en-US" sz="1400" dirty="0"/>
                    </a:p>
                  </a:txBody>
                  <a:tcPr/>
                </a:tc>
                <a:tc>
                  <a:txBody>
                    <a:bodyPr/>
                    <a:lstStyle/>
                    <a:p>
                      <a:pPr algn="ctr"/>
                      <a:r>
                        <a:rPr lang="en-US" sz="1400" dirty="0" smtClean="0"/>
                        <a:t>POC:</a:t>
                      </a:r>
                      <a:endParaRPr lang="en-US" sz="1400" dirty="0"/>
                    </a:p>
                  </a:txBody>
                  <a:tcPr/>
                </a:tc>
                <a:tc>
                  <a:txBody>
                    <a:bodyPr/>
                    <a:lstStyle/>
                    <a:p>
                      <a:pPr algn="ctr"/>
                      <a:r>
                        <a:rPr lang="en-US" sz="1400" dirty="0" smtClean="0"/>
                        <a:t>Average</a:t>
                      </a:r>
                      <a:r>
                        <a:rPr lang="en-US" sz="1400" baseline="0" dirty="0" smtClean="0"/>
                        <a:t> Att:</a:t>
                      </a:r>
                      <a:endParaRPr lang="en-US" sz="1400" dirty="0"/>
                    </a:p>
                  </a:txBody>
                  <a:tcPr/>
                </a:tc>
                <a:tc>
                  <a:txBody>
                    <a:bodyPr/>
                    <a:lstStyle/>
                    <a:p>
                      <a:pPr algn="ctr"/>
                      <a:r>
                        <a:rPr lang="en-US" sz="1400" dirty="0" smtClean="0"/>
                        <a:t>Notes:</a:t>
                      </a:r>
                      <a:endParaRPr lang="en-US" sz="1400" dirty="0"/>
                    </a:p>
                  </a:txBody>
                  <a:tcPr/>
                </a:tc>
              </a:tr>
              <a:tr h="978377">
                <a:tc>
                  <a:txBody>
                    <a:bodyPr/>
                    <a:lstStyle/>
                    <a:p>
                      <a:r>
                        <a:rPr lang="en-US" sz="1200" dirty="0" smtClean="0">
                          <a:solidFill>
                            <a:srgbClr val="000000"/>
                          </a:solidFill>
                        </a:rPr>
                        <a:t>Installation UMT </a:t>
                      </a:r>
                      <a:r>
                        <a:rPr lang="en-US" sz="1200" dirty="0" smtClean="0">
                          <a:solidFill>
                            <a:srgbClr val="000000"/>
                          </a:solidFill>
                        </a:rPr>
                        <a:t>Training (RSOT) </a:t>
                      </a:r>
                      <a:endParaRPr lang="en-US" sz="1200" dirty="0"/>
                    </a:p>
                  </a:txBody>
                  <a:tcPr/>
                </a:tc>
                <a:tc>
                  <a:txBody>
                    <a:bodyPr/>
                    <a:lstStyle/>
                    <a:p>
                      <a:r>
                        <a:rPr lang="en-US" sz="1200" dirty="0" smtClean="0"/>
                        <a:t>2</a:t>
                      </a:r>
                      <a:r>
                        <a:rPr lang="en-US" sz="1200" baseline="30000" dirty="0" smtClean="0"/>
                        <a:t>nd</a:t>
                      </a:r>
                      <a:r>
                        <a:rPr lang="en-US" sz="1200" dirty="0" smtClean="0"/>
                        <a:t> Thursday 0830-1200</a:t>
                      </a:r>
                      <a:endParaRPr lang="en-US" sz="1200" dirty="0"/>
                    </a:p>
                  </a:txBody>
                  <a:tcPr/>
                </a:tc>
                <a:tc>
                  <a:txBody>
                    <a:bodyPr/>
                    <a:lstStyle/>
                    <a:p>
                      <a:r>
                        <a:rPr lang="en-US" sz="1200" dirty="0" smtClean="0"/>
                        <a:t>Main Post Chapel</a:t>
                      </a:r>
                      <a:r>
                        <a:rPr lang="en-US" sz="1200" baseline="0" dirty="0" smtClean="0"/>
                        <a:t> Activity Center</a:t>
                      </a:r>
                      <a:endParaRPr lang="en-US" sz="1200" dirty="0"/>
                    </a:p>
                  </a:txBody>
                  <a:tcPr/>
                </a:tc>
                <a:tc>
                  <a:txBody>
                    <a:bodyPr/>
                    <a:lstStyle/>
                    <a:p>
                      <a:r>
                        <a:rPr lang="en-US" sz="1200" dirty="0" smtClean="0"/>
                        <a:t>NA</a:t>
                      </a:r>
                      <a:endParaRPr lang="en-US" sz="1200" dirty="0"/>
                    </a:p>
                  </a:txBody>
                  <a:tcPr/>
                </a:tc>
                <a:tc>
                  <a:txBody>
                    <a:bodyPr/>
                    <a:lstStyle/>
                    <a:p>
                      <a:r>
                        <a:rPr lang="en-US" sz="1200" dirty="0" smtClean="0"/>
                        <a:t>50-60</a:t>
                      </a:r>
                      <a:endParaRPr lang="en-US" sz="1200" dirty="0"/>
                    </a:p>
                  </a:txBody>
                  <a:tcPr/>
                </a:tc>
                <a:tc>
                  <a:txBody>
                    <a:bodyPr/>
                    <a:lstStyle/>
                    <a:p>
                      <a:r>
                        <a:rPr lang="en-US" sz="1200" dirty="0" smtClean="0"/>
                        <a:t>Project Officer.</a:t>
                      </a:r>
                    </a:p>
                    <a:p>
                      <a:r>
                        <a:rPr lang="en-US" sz="1200" dirty="0" smtClean="0"/>
                        <a:t>Plan</a:t>
                      </a:r>
                      <a:r>
                        <a:rPr lang="en-US" sz="1200" baseline="0" dirty="0" smtClean="0"/>
                        <a:t> and coordinate.  See training plan</a:t>
                      </a:r>
                      <a:endParaRPr lang="en-US" sz="1200" dirty="0"/>
                    </a:p>
                  </a:txBody>
                  <a:tcPr/>
                </a:tc>
              </a:tr>
              <a:tr h="978377">
                <a:tc>
                  <a:txBody>
                    <a:bodyPr/>
                    <a:lstStyle/>
                    <a:p>
                      <a:r>
                        <a:rPr lang="en-US" sz="1200" dirty="0" smtClean="0"/>
                        <a:t>CAO/CNO Grief Awareness</a:t>
                      </a:r>
                      <a:r>
                        <a:rPr lang="en-US" sz="1200" baseline="0" dirty="0" smtClean="0"/>
                        <a:t> </a:t>
                      </a:r>
                      <a:r>
                        <a:rPr lang="en-US" sz="1200" dirty="0" smtClean="0"/>
                        <a:t>Training</a:t>
                      </a:r>
                      <a:endParaRPr lang="en-US" sz="1200" dirty="0"/>
                    </a:p>
                  </a:txBody>
                  <a:tcPr/>
                </a:tc>
                <a:tc>
                  <a:txBody>
                    <a:bodyPr/>
                    <a:lstStyle/>
                    <a:p>
                      <a:r>
                        <a:rPr lang="en-US" sz="1200" dirty="0" smtClean="0"/>
                        <a:t>2</a:t>
                      </a:r>
                      <a:r>
                        <a:rPr lang="en-US" sz="1200" baseline="30000" dirty="0" smtClean="0"/>
                        <a:t>nd</a:t>
                      </a:r>
                      <a:r>
                        <a:rPr lang="en-US" sz="1200" dirty="0" smtClean="0"/>
                        <a:t> Tuesday 1400-1500</a:t>
                      </a:r>
                      <a:endParaRPr lang="en-US" sz="1200" dirty="0"/>
                    </a:p>
                  </a:txBody>
                  <a:tcPr/>
                </a:tc>
                <a:tc>
                  <a:txBody>
                    <a:bodyPr/>
                    <a:lstStyle/>
                    <a:p>
                      <a:r>
                        <a:rPr lang="en-US" sz="1200" dirty="0" smtClean="0"/>
                        <a:t>Education building- room varies</a:t>
                      </a:r>
                      <a:endParaRPr lang="en-US" sz="1200" dirty="0"/>
                    </a:p>
                  </a:txBody>
                  <a:tcPr/>
                </a:tc>
                <a:tc>
                  <a:txBody>
                    <a:bodyPr/>
                    <a:lstStyle/>
                    <a:p>
                      <a:r>
                        <a:rPr lang="en-US" sz="1200" dirty="0" smtClean="0"/>
                        <a:t>Alan Caldwell</a:t>
                      </a:r>
                      <a:endParaRPr lang="en-US" sz="1200" dirty="0"/>
                    </a:p>
                  </a:txBody>
                  <a:tcPr/>
                </a:tc>
                <a:tc>
                  <a:txBody>
                    <a:bodyPr/>
                    <a:lstStyle/>
                    <a:p>
                      <a:r>
                        <a:rPr lang="en-US" sz="1200" dirty="0" smtClean="0"/>
                        <a:t>30-40</a:t>
                      </a:r>
                      <a:endParaRPr lang="en-US" sz="1200" dirty="0"/>
                    </a:p>
                  </a:txBody>
                  <a:tcPr/>
                </a:tc>
                <a:tc>
                  <a:txBody>
                    <a:bodyPr/>
                    <a:lstStyle/>
                    <a:p>
                      <a:r>
                        <a:rPr lang="en-US" sz="1200" dirty="0" smtClean="0"/>
                        <a:t>Discuss</a:t>
                      </a:r>
                      <a:r>
                        <a:rPr lang="en-US" sz="1200" baseline="0" dirty="0" smtClean="0"/>
                        <a:t> grief, notification experiences and respond to questions</a:t>
                      </a:r>
                      <a:endParaRPr lang="en-US" sz="1200" dirty="0"/>
                    </a:p>
                  </a:txBody>
                  <a:tcPr/>
                </a:tc>
              </a:tr>
              <a:tr h="978377">
                <a:tc>
                  <a:txBody>
                    <a:bodyPr/>
                    <a:lstStyle/>
                    <a:p>
                      <a:r>
                        <a:rPr lang="en-US" sz="1200" dirty="0" smtClean="0"/>
                        <a:t>Pastoral Skills Training (CPRT-PST)</a:t>
                      </a:r>
                      <a:endParaRPr lang="en-US" sz="1200" dirty="0"/>
                    </a:p>
                  </a:txBody>
                  <a:tcPr/>
                </a:tc>
                <a:tc>
                  <a:txBody>
                    <a:bodyPr/>
                    <a:lstStyle/>
                    <a:p>
                      <a:r>
                        <a:rPr lang="en-US" sz="1200" dirty="0" smtClean="0"/>
                        <a:t>1</a:t>
                      </a:r>
                      <a:r>
                        <a:rPr lang="en-US" sz="1200" baseline="30000" dirty="0" smtClean="0"/>
                        <a:t>st</a:t>
                      </a:r>
                      <a:r>
                        <a:rPr lang="en-US" sz="1200" dirty="0" smtClean="0"/>
                        <a:t> and 3</a:t>
                      </a:r>
                      <a:r>
                        <a:rPr lang="en-US" sz="1200" baseline="30000" dirty="0" smtClean="0"/>
                        <a:t>rd</a:t>
                      </a:r>
                      <a:r>
                        <a:rPr lang="en-US" sz="1200" dirty="0" smtClean="0"/>
                        <a:t> Thursday of the Month</a:t>
                      </a:r>
                    </a:p>
                    <a:p>
                      <a:r>
                        <a:rPr lang="en-US" sz="1200" dirty="0" smtClean="0"/>
                        <a:t>0900-1200</a:t>
                      </a:r>
                      <a:endParaRPr lang="en-US" sz="1200" dirty="0"/>
                    </a:p>
                  </a:txBody>
                  <a:tcPr/>
                </a:tc>
                <a:tc>
                  <a:txBody>
                    <a:bodyPr/>
                    <a:lstStyle/>
                    <a:p>
                      <a:r>
                        <a:rPr lang="en-US" sz="1200" dirty="0" smtClean="0"/>
                        <a:t>Victory Chapel</a:t>
                      </a:r>
                      <a:endParaRPr lang="en-US" sz="1200" dirty="0"/>
                    </a:p>
                  </a:txBody>
                  <a:tcPr/>
                </a:tc>
                <a:tc>
                  <a:txBody>
                    <a:bodyPr/>
                    <a:lstStyle/>
                    <a:p>
                      <a:r>
                        <a:rPr lang="en-US" sz="1200" dirty="0" smtClean="0"/>
                        <a:t>NA</a:t>
                      </a:r>
                      <a:endParaRPr lang="en-US" sz="1200" dirty="0"/>
                    </a:p>
                  </a:txBody>
                  <a:tcPr/>
                </a:tc>
                <a:tc>
                  <a:txBody>
                    <a:bodyPr/>
                    <a:lstStyle/>
                    <a:p>
                      <a:r>
                        <a:rPr lang="en-US" sz="1200" dirty="0" smtClean="0"/>
                        <a:t>5</a:t>
                      </a:r>
                      <a:endParaRPr lang="en-US" sz="1200" dirty="0"/>
                    </a:p>
                  </a:txBody>
                  <a:tcPr/>
                </a:tc>
                <a:tc>
                  <a:txBody>
                    <a:bodyPr/>
                    <a:lstStyle/>
                    <a:p>
                      <a:r>
                        <a:rPr lang="en-US" sz="1200" dirty="0" smtClean="0"/>
                        <a:t>New chaplains must complete to</a:t>
                      </a:r>
                      <a:r>
                        <a:rPr lang="en-US" sz="1200" baseline="0" dirty="0" smtClean="0"/>
                        <a:t> qualify for C4</a:t>
                      </a:r>
                      <a:endParaRPr lang="en-US" sz="1200" dirty="0"/>
                    </a:p>
                  </a:txBody>
                  <a:tcPr/>
                </a:tc>
              </a:tr>
              <a:tr h="1215561">
                <a:tc>
                  <a:txBody>
                    <a:bodyPr/>
                    <a:lstStyle/>
                    <a:p>
                      <a:r>
                        <a:rPr lang="en-US" sz="1200" dirty="0" smtClean="0"/>
                        <a:t>Group Contemplative Prayer</a:t>
                      </a:r>
                      <a:r>
                        <a:rPr lang="en-US" sz="1200" baseline="0" dirty="0" smtClean="0"/>
                        <a:t> &amp; </a:t>
                      </a:r>
                      <a:r>
                        <a:rPr lang="en-US" sz="1200" baseline="0" dirty="0" err="1" smtClean="0"/>
                        <a:t>Lectio</a:t>
                      </a:r>
                      <a:r>
                        <a:rPr lang="en-US" sz="1200" baseline="0" dirty="0" smtClean="0"/>
                        <a:t> </a:t>
                      </a:r>
                      <a:r>
                        <a:rPr lang="en-US" sz="1200" baseline="0" dirty="0" err="1" smtClean="0"/>
                        <a:t>Divina</a:t>
                      </a:r>
                      <a:endParaRPr lang="en-US" sz="1200" dirty="0"/>
                    </a:p>
                  </a:txBody>
                  <a:tcPr/>
                </a:tc>
                <a:tc>
                  <a:txBody>
                    <a:bodyPr/>
                    <a:lstStyle/>
                    <a:p>
                      <a:r>
                        <a:rPr lang="en-US" sz="1200" dirty="0" smtClean="0"/>
                        <a:t>Mondays</a:t>
                      </a:r>
                      <a:r>
                        <a:rPr lang="en-US" sz="1200" baseline="0" dirty="0" smtClean="0"/>
                        <a:t> 1130-1300</a:t>
                      </a:r>
                      <a:endParaRPr lang="en-US" sz="1200" dirty="0"/>
                    </a:p>
                  </a:txBody>
                  <a:tcPr/>
                </a:tc>
                <a:tc>
                  <a:txBody>
                    <a:bodyPr/>
                    <a:lstStyle/>
                    <a:p>
                      <a:r>
                        <a:rPr lang="en-US" sz="1200" dirty="0" smtClean="0"/>
                        <a:t>Victory Chapel</a:t>
                      </a:r>
                      <a:endParaRPr lang="en-US" sz="1200" dirty="0"/>
                    </a:p>
                  </a:txBody>
                  <a:tcPr/>
                </a:tc>
                <a:tc>
                  <a:txBody>
                    <a:bodyPr/>
                    <a:lstStyle/>
                    <a:p>
                      <a:r>
                        <a:rPr lang="en-US" sz="1200" dirty="0" smtClean="0"/>
                        <a:t>NA</a:t>
                      </a:r>
                      <a:endParaRPr lang="en-US" sz="1200" dirty="0"/>
                    </a:p>
                  </a:txBody>
                  <a:tcPr/>
                </a:tc>
                <a:tc>
                  <a:txBody>
                    <a:bodyPr/>
                    <a:lstStyle/>
                    <a:p>
                      <a:r>
                        <a:rPr lang="en-US" sz="1200" dirty="0" smtClean="0"/>
                        <a:t>2</a:t>
                      </a:r>
                      <a:endParaRPr lang="en-US" sz="1200" dirty="0"/>
                    </a:p>
                  </a:txBody>
                  <a:tcPr/>
                </a:tc>
                <a:tc>
                  <a:txBody>
                    <a:bodyPr/>
                    <a:lstStyle/>
                    <a:p>
                      <a:r>
                        <a:rPr lang="en-US" sz="1200" baseline="0" dirty="0" smtClean="0"/>
                        <a:t>Spiritual Mindfulness &amp; Resiliency Training</a:t>
                      </a:r>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nSpc>
                <a:spcPct val="90000"/>
              </a:lnSpc>
              <a:spcBef>
                <a:spcPts val="1200"/>
              </a:spcBef>
            </a:pPr>
            <a:r>
              <a:rPr lang="en-US" dirty="0" smtClean="0">
                <a:solidFill>
                  <a:srgbClr val="000000"/>
                </a:solidFill>
              </a:rPr>
              <a:t>Definitions</a:t>
            </a:r>
          </a:p>
        </p:txBody>
      </p:sp>
      <p:sp>
        <p:nvSpPr>
          <p:cNvPr id="292867" name="Rectangle 3"/>
          <p:cNvSpPr>
            <a:spLocks noGrp="1" noChangeArrowheads="1"/>
          </p:cNvSpPr>
          <p:nvPr>
            <p:ph idx="1"/>
          </p:nvPr>
        </p:nvSpPr>
        <p:spPr/>
        <p:txBody>
          <a:bodyPr/>
          <a:lstStyle/>
          <a:p>
            <a:pPr algn="ctr">
              <a:lnSpc>
                <a:spcPct val="90000"/>
              </a:lnSpc>
              <a:spcBef>
                <a:spcPts val="1200"/>
              </a:spcBef>
              <a:buNone/>
            </a:pPr>
            <a:endParaRPr lang="en-US" dirty="0" smtClean="0">
              <a:solidFill>
                <a:srgbClr val="000000"/>
              </a:solidFill>
            </a:endParaRPr>
          </a:p>
          <a:p>
            <a:pPr marL="0" indent="0">
              <a:buNone/>
            </a:pPr>
            <a:r>
              <a:rPr lang="en-US" sz="2000" b="1" dirty="0" smtClean="0">
                <a:solidFill>
                  <a:srgbClr val="FF0000"/>
                </a:solidFill>
              </a:rPr>
              <a:t>Chaplain Family Life Centers</a:t>
            </a:r>
            <a:r>
              <a:rPr lang="en-US" sz="2000" dirty="0" smtClean="0">
                <a:solidFill>
                  <a:srgbClr val="000000"/>
                </a:solidFill>
              </a:rPr>
              <a:t>: </a:t>
            </a:r>
            <a:r>
              <a:rPr lang="en-US" sz="2000" dirty="0" smtClean="0"/>
              <a:t>The CFLCs will be staffed appropriately, at a minimum, 1 FLC,1 Chaplain Assistant (SSG), and / or 1 secretary / receptionist to ensure on-site service and safety. The FLCs will provide training and supervision for Chaplain Assistants assigned to CFLCs to ensure they have skills necessary to function in a CFLC. At a minimum, CFLCs will include a reception area, an office, counseling room, and equipment to enable the Chaplain to provide pastoral counseling and relationship education services, and to conduct Chaplain training.</a:t>
            </a:r>
          </a:p>
          <a:p>
            <a:pPr marL="0" indent="0">
              <a:buNone/>
            </a:pPr>
            <a:endParaRPr lang="en-US" sz="1800" dirty="0" smtClean="0"/>
          </a:p>
          <a:p>
            <a:pPr marL="3543300" lvl="8" indent="0"/>
            <a:r>
              <a:rPr lang="en-US" sz="1600" dirty="0" smtClean="0">
                <a:solidFill>
                  <a:srgbClr val="000000"/>
                </a:solidFill>
              </a:rPr>
              <a:t>Source: AR165-1, 3 December 2009</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0000"/>
                </a:solidFill>
              </a:rPr>
              <a:t>Family Life Center Snapshot</a:t>
            </a:r>
            <a:endParaRPr lang="en-US" sz="3600" dirty="0">
              <a:solidFill>
                <a:srgbClr val="FF0000"/>
              </a:solidFill>
            </a:endParaRPr>
          </a:p>
        </p:txBody>
      </p:sp>
      <p:sp>
        <p:nvSpPr>
          <p:cNvPr id="3" name="Content Placeholder 2"/>
          <p:cNvSpPr>
            <a:spLocks noGrp="1"/>
          </p:cNvSpPr>
          <p:nvPr>
            <p:ph idx="1"/>
          </p:nvPr>
        </p:nvSpPr>
        <p:spPr/>
        <p:txBody>
          <a:bodyPr/>
          <a:lstStyle/>
          <a:p>
            <a:r>
              <a:rPr lang="en-US" sz="2400" dirty="0" smtClean="0"/>
              <a:t>Facility :</a:t>
            </a:r>
          </a:p>
          <a:p>
            <a:pPr lvl="1"/>
            <a:r>
              <a:rPr lang="en-US" sz="1600" dirty="0" smtClean="0"/>
              <a:t>Victory Chapel, Bldg 2125</a:t>
            </a:r>
          </a:p>
          <a:p>
            <a:pPr lvl="1"/>
            <a:r>
              <a:rPr lang="en-US" sz="1600" dirty="0" smtClean="0"/>
              <a:t>4 Offices (Admin, Intake, Installation FLC, and Division FLC)</a:t>
            </a:r>
          </a:p>
          <a:p>
            <a:pPr lvl="1"/>
            <a:r>
              <a:rPr lang="en-US" sz="1600" dirty="0" smtClean="0"/>
              <a:t>1 Reception area</a:t>
            </a:r>
          </a:p>
          <a:p>
            <a:pPr lvl="1"/>
            <a:r>
              <a:rPr lang="en-US" sz="1600" dirty="0" smtClean="0"/>
              <a:t>All other areas shared with Club Beyond (i.e. Sanctuary, kitchen, other rooms</a:t>
            </a:r>
          </a:p>
          <a:p>
            <a:pPr lvl="1"/>
            <a:r>
              <a:rPr lang="en-US" sz="1600" dirty="0" smtClean="0"/>
              <a:t>Renovation of back storage to classroom needed</a:t>
            </a:r>
          </a:p>
          <a:p>
            <a:pPr lvl="1"/>
            <a:r>
              <a:rPr lang="en-US" sz="1600" dirty="0" smtClean="0"/>
              <a:t>New HVAC system with controls needed</a:t>
            </a:r>
          </a:p>
          <a:p>
            <a:r>
              <a:rPr lang="en-US" sz="2400" dirty="0" smtClean="0"/>
              <a:t>Personnel: </a:t>
            </a:r>
          </a:p>
          <a:p>
            <a:pPr lvl="1"/>
            <a:r>
              <a:rPr lang="en-US" sz="1600" dirty="0" smtClean="0"/>
              <a:t>1 TDA authorized and filled 56A7K Family Life Chaplain</a:t>
            </a:r>
          </a:p>
          <a:p>
            <a:pPr lvl="1"/>
            <a:r>
              <a:rPr lang="en-US" sz="1600" dirty="0" smtClean="0"/>
              <a:t>1 56A7K Family Life Chaplain (3ID)</a:t>
            </a:r>
          </a:p>
          <a:p>
            <a:pPr lvl="1"/>
            <a:r>
              <a:rPr lang="en-US" sz="1600" dirty="0" smtClean="0"/>
              <a:t>No TDA authorized enlisted or GS position</a:t>
            </a:r>
          </a:p>
          <a:p>
            <a:pPr lvl="1"/>
            <a:r>
              <a:rPr lang="en-US" sz="1600" dirty="0" smtClean="0"/>
              <a:t>1 attached “Sanctuary” R/C 56M40 (SFC Anderson) waiting retirement (Sept 2012)</a:t>
            </a:r>
          </a:p>
          <a:p>
            <a:pPr lvl="1"/>
            <a:r>
              <a:rPr lang="en-US" sz="1600" dirty="0" smtClean="0"/>
              <a:t>1 56M10 (SPC Downey) assigned 13 July 12</a:t>
            </a:r>
            <a:endParaRPr lang="en-US"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0000"/>
                </a:solidFill>
              </a:rPr>
              <a:t>Family Life Center Snapshot</a:t>
            </a:r>
            <a:endParaRPr lang="en-US" sz="3600" dirty="0">
              <a:solidFill>
                <a:srgbClr val="FF0000"/>
              </a:solidFill>
            </a:endParaRPr>
          </a:p>
        </p:txBody>
      </p:sp>
      <p:sp>
        <p:nvSpPr>
          <p:cNvPr id="5" name="Line 5"/>
          <p:cNvSpPr>
            <a:spLocks noChangeShapeType="1"/>
          </p:cNvSpPr>
          <p:nvPr/>
        </p:nvSpPr>
        <p:spPr bwMode="auto">
          <a:xfrm>
            <a:off x="546100" y="1280652"/>
            <a:ext cx="5638800" cy="0"/>
          </a:xfrm>
          <a:prstGeom prst="line">
            <a:avLst/>
          </a:prstGeom>
          <a:noFill/>
          <a:ln w="9525">
            <a:solidFill>
              <a:schemeClr val="tx1"/>
            </a:solidFill>
            <a:round/>
            <a:headEnd/>
            <a:tailEnd/>
          </a:ln>
          <a:effectLst/>
        </p:spPr>
        <p:txBody>
          <a:bodyPr/>
          <a:lstStyle/>
          <a:p>
            <a:endParaRPr lang="en-US"/>
          </a:p>
        </p:txBody>
      </p:sp>
      <p:sp>
        <p:nvSpPr>
          <p:cNvPr id="6" name="Line 6"/>
          <p:cNvSpPr>
            <a:spLocks noChangeShapeType="1"/>
          </p:cNvSpPr>
          <p:nvPr/>
        </p:nvSpPr>
        <p:spPr bwMode="auto">
          <a:xfrm>
            <a:off x="546100" y="1295400"/>
            <a:ext cx="0" cy="4953000"/>
          </a:xfrm>
          <a:prstGeom prst="line">
            <a:avLst/>
          </a:prstGeom>
          <a:noFill/>
          <a:ln w="9525">
            <a:solidFill>
              <a:schemeClr val="tx1"/>
            </a:solidFill>
            <a:round/>
            <a:headEnd/>
            <a:tailEnd/>
          </a:ln>
          <a:effectLst/>
        </p:spPr>
        <p:txBody>
          <a:bodyPr/>
          <a:lstStyle/>
          <a:p>
            <a:endParaRPr lang="en-US"/>
          </a:p>
        </p:txBody>
      </p:sp>
      <p:sp>
        <p:nvSpPr>
          <p:cNvPr id="7" name="Line 7"/>
          <p:cNvSpPr>
            <a:spLocks noChangeShapeType="1"/>
          </p:cNvSpPr>
          <p:nvPr/>
        </p:nvSpPr>
        <p:spPr bwMode="auto">
          <a:xfrm>
            <a:off x="533400" y="6248400"/>
            <a:ext cx="1295400" cy="0"/>
          </a:xfrm>
          <a:prstGeom prst="line">
            <a:avLst/>
          </a:prstGeom>
          <a:noFill/>
          <a:ln w="9525">
            <a:solidFill>
              <a:schemeClr val="tx1"/>
            </a:solidFill>
            <a:round/>
            <a:headEnd/>
            <a:tailEnd/>
          </a:ln>
          <a:effectLst/>
        </p:spPr>
        <p:txBody>
          <a:bodyPr/>
          <a:lstStyle/>
          <a:p>
            <a:endParaRPr lang="en-US"/>
          </a:p>
        </p:txBody>
      </p:sp>
      <p:sp>
        <p:nvSpPr>
          <p:cNvPr id="8" name="Line 9"/>
          <p:cNvSpPr>
            <a:spLocks noChangeShapeType="1"/>
          </p:cNvSpPr>
          <p:nvPr/>
        </p:nvSpPr>
        <p:spPr bwMode="auto">
          <a:xfrm>
            <a:off x="1841500" y="6248400"/>
            <a:ext cx="6553200" cy="0"/>
          </a:xfrm>
          <a:prstGeom prst="line">
            <a:avLst/>
          </a:prstGeom>
          <a:noFill/>
          <a:ln w="9525">
            <a:solidFill>
              <a:schemeClr val="tx1"/>
            </a:solidFill>
            <a:round/>
            <a:headEnd/>
            <a:tailEnd/>
          </a:ln>
          <a:effectLst/>
        </p:spPr>
        <p:txBody>
          <a:bodyPr/>
          <a:lstStyle/>
          <a:p>
            <a:endParaRPr lang="en-US"/>
          </a:p>
        </p:txBody>
      </p:sp>
      <p:sp>
        <p:nvSpPr>
          <p:cNvPr id="9" name="Line 10"/>
          <p:cNvSpPr>
            <a:spLocks noChangeShapeType="1"/>
          </p:cNvSpPr>
          <p:nvPr/>
        </p:nvSpPr>
        <p:spPr bwMode="auto">
          <a:xfrm>
            <a:off x="6184900" y="1295400"/>
            <a:ext cx="0" cy="1219200"/>
          </a:xfrm>
          <a:prstGeom prst="line">
            <a:avLst/>
          </a:prstGeom>
          <a:noFill/>
          <a:ln w="9525">
            <a:solidFill>
              <a:schemeClr val="tx1"/>
            </a:solidFill>
            <a:round/>
            <a:headEnd/>
            <a:tailEnd/>
          </a:ln>
          <a:effectLst/>
        </p:spPr>
        <p:txBody>
          <a:bodyPr/>
          <a:lstStyle/>
          <a:p>
            <a:endParaRPr lang="en-US"/>
          </a:p>
        </p:txBody>
      </p:sp>
      <p:sp>
        <p:nvSpPr>
          <p:cNvPr id="10" name="Line 11"/>
          <p:cNvSpPr>
            <a:spLocks noChangeShapeType="1"/>
          </p:cNvSpPr>
          <p:nvPr/>
        </p:nvSpPr>
        <p:spPr bwMode="auto">
          <a:xfrm>
            <a:off x="6184900" y="2514600"/>
            <a:ext cx="2209800" cy="0"/>
          </a:xfrm>
          <a:prstGeom prst="line">
            <a:avLst/>
          </a:prstGeom>
          <a:noFill/>
          <a:ln w="9525">
            <a:solidFill>
              <a:schemeClr val="tx1"/>
            </a:solidFill>
            <a:round/>
            <a:headEnd/>
            <a:tailEnd/>
          </a:ln>
          <a:effectLst/>
        </p:spPr>
        <p:txBody>
          <a:bodyPr/>
          <a:lstStyle/>
          <a:p>
            <a:endParaRPr lang="en-US"/>
          </a:p>
        </p:txBody>
      </p:sp>
      <p:sp>
        <p:nvSpPr>
          <p:cNvPr id="11" name="Line 13"/>
          <p:cNvSpPr>
            <a:spLocks noChangeShapeType="1"/>
          </p:cNvSpPr>
          <p:nvPr/>
        </p:nvSpPr>
        <p:spPr bwMode="auto">
          <a:xfrm>
            <a:off x="8394700" y="2514600"/>
            <a:ext cx="0" cy="3733800"/>
          </a:xfrm>
          <a:prstGeom prst="line">
            <a:avLst/>
          </a:prstGeom>
          <a:noFill/>
          <a:ln w="9525">
            <a:solidFill>
              <a:schemeClr val="tx1"/>
            </a:solidFill>
            <a:round/>
            <a:headEnd/>
            <a:tailEnd/>
          </a:ln>
          <a:effectLst/>
        </p:spPr>
        <p:txBody>
          <a:bodyPr/>
          <a:lstStyle/>
          <a:p>
            <a:endParaRPr lang="en-US"/>
          </a:p>
        </p:txBody>
      </p:sp>
      <p:sp>
        <p:nvSpPr>
          <p:cNvPr id="12" name="Line 14"/>
          <p:cNvSpPr>
            <a:spLocks noChangeShapeType="1"/>
          </p:cNvSpPr>
          <p:nvPr/>
        </p:nvSpPr>
        <p:spPr bwMode="auto">
          <a:xfrm flipH="1">
            <a:off x="4356100" y="2514600"/>
            <a:ext cx="1828800" cy="0"/>
          </a:xfrm>
          <a:prstGeom prst="line">
            <a:avLst/>
          </a:prstGeom>
          <a:noFill/>
          <a:ln w="9525">
            <a:solidFill>
              <a:schemeClr val="tx1"/>
            </a:solidFill>
            <a:round/>
            <a:headEnd/>
            <a:tailEnd/>
          </a:ln>
          <a:effectLst/>
        </p:spPr>
        <p:txBody>
          <a:bodyPr/>
          <a:lstStyle/>
          <a:p>
            <a:endParaRPr lang="en-US"/>
          </a:p>
        </p:txBody>
      </p:sp>
      <p:sp>
        <p:nvSpPr>
          <p:cNvPr id="13" name="Line 15"/>
          <p:cNvSpPr>
            <a:spLocks noChangeShapeType="1"/>
          </p:cNvSpPr>
          <p:nvPr/>
        </p:nvSpPr>
        <p:spPr bwMode="auto">
          <a:xfrm>
            <a:off x="4356100" y="2514600"/>
            <a:ext cx="0" cy="2667000"/>
          </a:xfrm>
          <a:prstGeom prst="line">
            <a:avLst/>
          </a:prstGeom>
          <a:noFill/>
          <a:ln w="9525">
            <a:solidFill>
              <a:schemeClr val="tx1"/>
            </a:solidFill>
            <a:round/>
            <a:headEnd/>
            <a:tailEnd/>
          </a:ln>
          <a:effectLst/>
        </p:spPr>
        <p:txBody>
          <a:bodyPr/>
          <a:lstStyle/>
          <a:p>
            <a:endParaRPr lang="en-US"/>
          </a:p>
        </p:txBody>
      </p:sp>
      <p:sp>
        <p:nvSpPr>
          <p:cNvPr id="14" name="Line 17"/>
          <p:cNvSpPr>
            <a:spLocks noChangeShapeType="1"/>
          </p:cNvSpPr>
          <p:nvPr/>
        </p:nvSpPr>
        <p:spPr bwMode="auto">
          <a:xfrm>
            <a:off x="7175500" y="5105400"/>
            <a:ext cx="0" cy="1143000"/>
          </a:xfrm>
          <a:prstGeom prst="line">
            <a:avLst/>
          </a:prstGeom>
          <a:noFill/>
          <a:ln w="9525">
            <a:solidFill>
              <a:schemeClr val="tx1"/>
            </a:solidFill>
            <a:round/>
            <a:headEnd/>
            <a:tailEnd/>
          </a:ln>
          <a:effectLst/>
        </p:spPr>
        <p:txBody>
          <a:bodyPr/>
          <a:lstStyle/>
          <a:p>
            <a:endParaRPr lang="en-US"/>
          </a:p>
        </p:txBody>
      </p:sp>
      <p:sp>
        <p:nvSpPr>
          <p:cNvPr id="15" name="Line 18"/>
          <p:cNvSpPr>
            <a:spLocks noChangeShapeType="1"/>
          </p:cNvSpPr>
          <p:nvPr/>
        </p:nvSpPr>
        <p:spPr bwMode="auto">
          <a:xfrm>
            <a:off x="7175500" y="5105400"/>
            <a:ext cx="1219200" cy="0"/>
          </a:xfrm>
          <a:prstGeom prst="line">
            <a:avLst/>
          </a:prstGeom>
          <a:noFill/>
          <a:ln w="9525">
            <a:solidFill>
              <a:schemeClr val="tx1"/>
            </a:solidFill>
            <a:round/>
            <a:headEnd/>
            <a:tailEnd/>
          </a:ln>
          <a:effectLst/>
        </p:spPr>
        <p:txBody>
          <a:bodyPr/>
          <a:lstStyle/>
          <a:p>
            <a:endParaRPr lang="en-US"/>
          </a:p>
        </p:txBody>
      </p:sp>
      <p:sp>
        <p:nvSpPr>
          <p:cNvPr id="16" name="Line 19"/>
          <p:cNvSpPr>
            <a:spLocks noChangeShapeType="1"/>
          </p:cNvSpPr>
          <p:nvPr/>
        </p:nvSpPr>
        <p:spPr bwMode="auto">
          <a:xfrm>
            <a:off x="1841500" y="1295400"/>
            <a:ext cx="0" cy="3962400"/>
          </a:xfrm>
          <a:prstGeom prst="line">
            <a:avLst/>
          </a:prstGeom>
          <a:noFill/>
          <a:ln w="9525">
            <a:solidFill>
              <a:schemeClr val="tx1"/>
            </a:solidFill>
            <a:round/>
            <a:headEnd/>
            <a:tailEnd/>
          </a:ln>
          <a:effectLst/>
        </p:spPr>
        <p:txBody>
          <a:bodyPr/>
          <a:lstStyle/>
          <a:p>
            <a:endParaRPr lang="en-US"/>
          </a:p>
        </p:txBody>
      </p:sp>
      <p:sp>
        <p:nvSpPr>
          <p:cNvPr id="17" name="Line 22"/>
          <p:cNvSpPr>
            <a:spLocks noChangeShapeType="1"/>
          </p:cNvSpPr>
          <p:nvPr/>
        </p:nvSpPr>
        <p:spPr bwMode="auto">
          <a:xfrm flipH="1">
            <a:off x="546100" y="5257800"/>
            <a:ext cx="1295400" cy="0"/>
          </a:xfrm>
          <a:prstGeom prst="line">
            <a:avLst/>
          </a:prstGeom>
          <a:noFill/>
          <a:ln w="9525">
            <a:solidFill>
              <a:schemeClr val="tx1"/>
            </a:solidFill>
            <a:round/>
            <a:headEnd/>
            <a:tailEnd/>
          </a:ln>
          <a:effectLst/>
        </p:spPr>
        <p:txBody>
          <a:bodyPr/>
          <a:lstStyle/>
          <a:p>
            <a:endParaRPr lang="en-US"/>
          </a:p>
        </p:txBody>
      </p:sp>
      <p:sp>
        <p:nvSpPr>
          <p:cNvPr id="18" name="Line 23"/>
          <p:cNvSpPr>
            <a:spLocks noChangeShapeType="1"/>
          </p:cNvSpPr>
          <p:nvPr/>
        </p:nvSpPr>
        <p:spPr bwMode="auto">
          <a:xfrm>
            <a:off x="546100" y="5562600"/>
            <a:ext cx="1295400" cy="0"/>
          </a:xfrm>
          <a:prstGeom prst="line">
            <a:avLst/>
          </a:prstGeom>
          <a:noFill/>
          <a:ln w="9525">
            <a:solidFill>
              <a:schemeClr val="tx1"/>
            </a:solidFill>
            <a:round/>
            <a:headEnd/>
            <a:tailEnd/>
          </a:ln>
          <a:effectLst/>
        </p:spPr>
        <p:txBody>
          <a:bodyPr/>
          <a:lstStyle/>
          <a:p>
            <a:endParaRPr lang="en-US"/>
          </a:p>
        </p:txBody>
      </p:sp>
      <p:sp>
        <p:nvSpPr>
          <p:cNvPr id="19" name="Line 24"/>
          <p:cNvSpPr>
            <a:spLocks noChangeShapeType="1"/>
          </p:cNvSpPr>
          <p:nvPr/>
        </p:nvSpPr>
        <p:spPr bwMode="auto">
          <a:xfrm>
            <a:off x="1841500" y="5562600"/>
            <a:ext cx="0" cy="685800"/>
          </a:xfrm>
          <a:prstGeom prst="line">
            <a:avLst/>
          </a:prstGeom>
          <a:noFill/>
          <a:ln w="9525">
            <a:solidFill>
              <a:schemeClr val="tx1"/>
            </a:solidFill>
            <a:round/>
            <a:headEnd/>
            <a:tailEnd/>
          </a:ln>
          <a:effectLst/>
        </p:spPr>
        <p:txBody>
          <a:bodyPr/>
          <a:lstStyle/>
          <a:p>
            <a:endParaRPr lang="en-US"/>
          </a:p>
        </p:txBody>
      </p:sp>
      <p:sp>
        <p:nvSpPr>
          <p:cNvPr id="20" name="Line 25"/>
          <p:cNvSpPr>
            <a:spLocks noChangeShapeType="1"/>
          </p:cNvSpPr>
          <p:nvPr/>
        </p:nvSpPr>
        <p:spPr bwMode="auto">
          <a:xfrm>
            <a:off x="2451100" y="5181600"/>
            <a:ext cx="1905000" cy="0"/>
          </a:xfrm>
          <a:prstGeom prst="line">
            <a:avLst/>
          </a:prstGeom>
          <a:noFill/>
          <a:ln w="9525">
            <a:solidFill>
              <a:schemeClr val="tx1"/>
            </a:solidFill>
            <a:round/>
            <a:headEnd/>
            <a:tailEnd/>
          </a:ln>
          <a:effectLst/>
        </p:spPr>
        <p:txBody>
          <a:bodyPr/>
          <a:lstStyle/>
          <a:p>
            <a:endParaRPr lang="en-US"/>
          </a:p>
        </p:txBody>
      </p:sp>
      <p:sp>
        <p:nvSpPr>
          <p:cNvPr id="21" name="Line 26"/>
          <p:cNvSpPr>
            <a:spLocks noChangeShapeType="1"/>
          </p:cNvSpPr>
          <p:nvPr/>
        </p:nvSpPr>
        <p:spPr bwMode="auto">
          <a:xfrm flipV="1">
            <a:off x="2451100" y="2514600"/>
            <a:ext cx="0" cy="2667000"/>
          </a:xfrm>
          <a:prstGeom prst="line">
            <a:avLst/>
          </a:prstGeom>
          <a:noFill/>
          <a:ln w="9525">
            <a:solidFill>
              <a:schemeClr val="tx1"/>
            </a:solidFill>
            <a:round/>
            <a:headEnd/>
            <a:tailEnd/>
          </a:ln>
          <a:effectLst/>
        </p:spPr>
        <p:txBody>
          <a:bodyPr/>
          <a:lstStyle/>
          <a:p>
            <a:endParaRPr lang="en-US"/>
          </a:p>
        </p:txBody>
      </p:sp>
      <p:sp>
        <p:nvSpPr>
          <p:cNvPr id="22" name="Line 27"/>
          <p:cNvSpPr>
            <a:spLocks noChangeShapeType="1"/>
          </p:cNvSpPr>
          <p:nvPr/>
        </p:nvSpPr>
        <p:spPr bwMode="auto">
          <a:xfrm>
            <a:off x="2451100" y="2514600"/>
            <a:ext cx="1981200" cy="0"/>
          </a:xfrm>
          <a:prstGeom prst="line">
            <a:avLst/>
          </a:prstGeom>
          <a:noFill/>
          <a:ln w="9525">
            <a:solidFill>
              <a:schemeClr val="tx1"/>
            </a:solidFill>
            <a:round/>
            <a:headEnd/>
            <a:tailEnd/>
          </a:ln>
          <a:effectLst/>
        </p:spPr>
        <p:txBody>
          <a:bodyPr/>
          <a:lstStyle/>
          <a:p>
            <a:endParaRPr lang="en-US"/>
          </a:p>
        </p:txBody>
      </p:sp>
      <p:sp>
        <p:nvSpPr>
          <p:cNvPr id="23" name="Line 28"/>
          <p:cNvSpPr>
            <a:spLocks noChangeShapeType="1"/>
          </p:cNvSpPr>
          <p:nvPr/>
        </p:nvSpPr>
        <p:spPr bwMode="auto">
          <a:xfrm>
            <a:off x="4356100" y="5181600"/>
            <a:ext cx="685800" cy="304800"/>
          </a:xfrm>
          <a:prstGeom prst="line">
            <a:avLst/>
          </a:prstGeom>
          <a:noFill/>
          <a:ln w="9525">
            <a:solidFill>
              <a:schemeClr val="tx1"/>
            </a:solidFill>
            <a:round/>
            <a:headEnd/>
            <a:tailEnd/>
          </a:ln>
          <a:effectLst/>
        </p:spPr>
        <p:txBody>
          <a:bodyPr/>
          <a:lstStyle/>
          <a:p>
            <a:endParaRPr lang="en-US"/>
          </a:p>
        </p:txBody>
      </p:sp>
      <p:sp>
        <p:nvSpPr>
          <p:cNvPr id="24" name="Line 29"/>
          <p:cNvSpPr>
            <a:spLocks noChangeShapeType="1"/>
          </p:cNvSpPr>
          <p:nvPr/>
        </p:nvSpPr>
        <p:spPr bwMode="auto">
          <a:xfrm>
            <a:off x="5041900" y="5486400"/>
            <a:ext cx="0" cy="762000"/>
          </a:xfrm>
          <a:prstGeom prst="line">
            <a:avLst/>
          </a:prstGeom>
          <a:noFill/>
          <a:ln w="9525">
            <a:solidFill>
              <a:schemeClr val="tx1"/>
            </a:solidFill>
            <a:round/>
            <a:headEnd/>
            <a:tailEnd/>
          </a:ln>
          <a:effectLst/>
        </p:spPr>
        <p:txBody>
          <a:bodyPr/>
          <a:lstStyle/>
          <a:p>
            <a:endParaRPr lang="en-US"/>
          </a:p>
        </p:txBody>
      </p:sp>
      <p:sp>
        <p:nvSpPr>
          <p:cNvPr id="25" name="Line 30"/>
          <p:cNvSpPr>
            <a:spLocks noChangeShapeType="1"/>
          </p:cNvSpPr>
          <p:nvPr/>
        </p:nvSpPr>
        <p:spPr bwMode="auto">
          <a:xfrm>
            <a:off x="5041900" y="6019800"/>
            <a:ext cx="2133600" cy="0"/>
          </a:xfrm>
          <a:prstGeom prst="line">
            <a:avLst/>
          </a:prstGeom>
          <a:noFill/>
          <a:ln w="9525">
            <a:solidFill>
              <a:schemeClr val="tx1"/>
            </a:solidFill>
            <a:round/>
            <a:headEnd/>
            <a:tailEnd/>
          </a:ln>
          <a:effectLst/>
        </p:spPr>
        <p:txBody>
          <a:bodyPr/>
          <a:lstStyle/>
          <a:p>
            <a:endParaRPr lang="en-US"/>
          </a:p>
        </p:txBody>
      </p:sp>
      <p:sp>
        <p:nvSpPr>
          <p:cNvPr id="26" name="Line 31"/>
          <p:cNvSpPr>
            <a:spLocks noChangeShapeType="1"/>
          </p:cNvSpPr>
          <p:nvPr/>
        </p:nvSpPr>
        <p:spPr bwMode="auto">
          <a:xfrm>
            <a:off x="7099300" y="5638800"/>
            <a:ext cx="152400" cy="0"/>
          </a:xfrm>
          <a:prstGeom prst="line">
            <a:avLst/>
          </a:prstGeom>
          <a:noFill/>
          <a:ln w="9525">
            <a:solidFill>
              <a:schemeClr val="tx1"/>
            </a:solidFill>
            <a:round/>
            <a:headEnd/>
            <a:tailEnd/>
          </a:ln>
          <a:effectLst/>
        </p:spPr>
        <p:txBody>
          <a:bodyPr/>
          <a:lstStyle/>
          <a:p>
            <a:endParaRPr lang="en-US"/>
          </a:p>
        </p:txBody>
      </p:sp>
      <p:sp>
        <p:nvSpPr>
          <p:cNvPr id="27" name="Line 32"/>
          <p:cNvSpPr>
            <a:spLocks noChangeShapeType="1"/>
          </p:cNvSpPr>
          <p:nvPr/>
        </p:nvSpPr>
        <p:spPr bwMode="auto">
          <a:xfrm>
            <a:off x="7099300" y="5791200"/>
            <a:ext cx="152400" cy="0"/>
          </a:xfrm>
          <a:prstGeom prst="line">
            <a:avLst/>
          </a:prstGeom>
          <a:noFill/>
          <a:ln w="9525">
            <a:solidFill>
              <a:schemeClr val="tx1"/>
            </a:solidFill>
            <a:round/>
            <a:headEnd/>
            <a:tailEnd/>
          </a:ln>
          <a:effectLst/>
        </p:spPr>
        <p:txBody>
          <a:bodyPr/>
          <a:lstStyle/>
          <a:p>
            <a:endParaRPr lang="en-US"/>
          </a:p>
        </p:txBody>
      </p:sp>
      <p:sp>
        <p:nvSpPr>
          <p:cNvPr id="28" name="Line 33"/>
          <p:cNvSpPr>
            <a:spLocks noChangeShapeType="1"/>
          </p:cNvSpPr>
          <p:nvPr/>
        </p:nvSpPr>
        <p:spPr bwMode="auto">
          <a:xfrm>
            <a:off x="4965700" y="5702300"/>
            <a:ext cx="152400" cy="0"/>
          </a:xfrm>
          <a:prstGeom prst="line">
            <a:avLst/>
          </a:prstGeom>
          <a:noFill/>
          <a:ln w="9525">
            <a:solidFill>
              <a:schemeClr val="tx1"/>
            </a:solidFill>
            <a:round/>
            <a:headEnd/>
            <a:tailEnd/>
          </a:ln>
          <a:effectLst/>
        </p:spPr>
        <p:txBody>
          <a:bodyPr/>
          <a:lstStyle/>
          <a:p>
            <a:endParaRPr lang="en-US"/>
          </a:p>
        </p:txBody>
      </p:sp>
      <p:sp>
        <p:nvSpPr>
          <p:cNvPr id="29" name="Line 34"/>
          <p:cNvSpPr>
            <a:spLocks noChangeShapeType="1"/>
          </p:cNvSpPr>
          <p:nvPr/>
        </p:nvSpPr>
        <p:spPr bwMode="auto">
          <a:xfrm>
            <a:off x="4965700" y="5867400"/>
            <a:ext cx="152400" cy="0"/>
          </a:xfrm>
          <a:prstGeom prst="line">
            <a:avLst/>
          </a:prstGeom>
          <a:noFill/>
          <a:ln w="9525">
            <a:solidFill>
              <a:schemeClr val="tx1"/>
            </a:solidFill>
            <a:round/>
            <a:headEnd/>
            <a:tailEnd/>
          </a:ln>
          <a:effectLst/>
        </p:spPr>
        <p:txBody>
          <a:bodyPr/>
          <a:lstStyle/>
          <a:p>
            <a:endParaRPr lang="en-US"/>
          </a:p>
        </p:txBody>
      </p:sp>
      <p:sp>
        <p:nvSpPr>
          <p:cNvPr id="30" name="Line 35"/>
          <p:cNvSpPr>
            <a:spLocks noChangeShapeType="1"/>
          </p:cNvSpPr>
          <p:nvPr/>
        </p:nvSpPr>
        <p:spPr bwMode="auto">
          <a:xfrm flipV="1">
            <a:off x="4889500" y="5397500"/>
            <a:ext cx="76200" cy="76200"/>
          </a:xfrm>
          <a:prstGeom prst="line">
            <a:avLst/>
          </a:prstGeom>
          <a:noFill/>
          <a:ln w="9525">
            <a:solidFill>
              <a:schemeClr val="tx1"/>
            </a:solidFill>
            <a:round/>
            <a:headEnd/>
            <a:tailEnd/>
          </a:ln>
          <a:effectLst/>
        </p:spPr>
        <p:txBody>
          <a:bodyPr/>
          <a:lstStyle/>
          <a:p>
            <a:endParaRPr lang="en-US"/>
          </a:p>
        </p:txBody>
      </p:sp>
      <p:sp>
        <p:nvSpPr>
          <p:cNvPr id="31" name="Line 36"/>
          <p:cNvSpPr>
            <a:spLocks noChangeShapeType="1"/>
          </p:cNvSpPr>
          <p:nvPr/>
        </p:nvSpPr>
        <p:spPr bwMode="auto">
          <a:xfrm flipV="1">
            <a:off x="4584700" y="5232400"/>
            <a:ext cx="76200" cy="101600"/>
          </a:xfrm>
          <a:prstGeom prst="line">
            <a:avLst/>
          </a:prstGeom>
          <a:noFill/>
          <a:ln w="9525">
            <a:solidFill>
              <a:schemeClr val="tx1"/>
            </a:solidFill>
            <a:round/>
            <a:headEnd/>
            <a:tailEnd/>
          </a:ln>
          <a:effectLst/>
        </p:spPr>
        <p:txBody>
          <a:bodyPr/>
          <a:lstStyle/>
          <a:p>
            <a:endParaRPr lang="en-US"/>
          </a:p>
        </p:txBody>
      </p:sp>
      <p:sp>
        <p:nvSpPr>
          <p:cNvPr id="32" name="Line 37"/>
          <p:cNvSpPr>
            <a:spLocks noChangeShapeType="1"/>
          </p:cNvSpPr>
          <p:nvPr/>
        </p:nvSpPr>
        <p:spPr bwMode="auto">
          <a:xfrm>
            <a:off x="546100" y="4953000"/>
            <a:ext cx="533400" cy="0"/>
          </a:xfrm>
          <a:prstGeom prst="line">
            <a:avLst/>
          </a:prstGeom>
          <a:noFill/>
          <a:ln w="9525">
            <a:solidFill>
              <a:schemeClr val="tx1"/>
            </a:solidFill>
            <a:round/>
            <a:headEnd/>
            <a:tailEnd/>
          </a:ln>
          <a:effectLst/>
        </p:spPr>
        <p:txBody>
          <a:bodyPr/>
          <a:lstStyle/>
          <a:p>
            <a:endParaRPr lang="en-US"/>
          </a:p>
        </p:txBody>
      </p:sp>
      <p:sp>
        <p:nvSpPr>
          <p:cNvPr id="33" name="Line 38"/>
          <p:cNvSpPr>
            <a:spLocks noChangeShapeType="1"/>
          </p:cNvSpPr>
          <p:nvPr/>
        </p:nvSpPr>
        <p:spPr bwMode="auto">
          <a:xfrm>
            <a:off x="546100" y="4318000"/>
            <a:ext cx="1295400" cy="0"/>
          </a:xfrm>
          <a:prstGeom prst="line">
            <a:avLst/>
          </a:prstGeom>
          <a:noFill/>
          <a:ln w="9525">
            <a:solidFill>
              <a:schemeClr val="tx1"/>
            </a:solidFill>
            <a:round/>
            <a:headEnd/>
            <a:tailEnd/>
          </a:ln>
          <a:effectLst/>
        </p:spPr>
        <p:txBody>
          <a:bodyPr/>
          <a:lstStyle/>
          <a:p>
            <a:endParaRPr lang="en-US"/>
          </a:p>
        </p:txBody>
      </p:sp>
      <p:sp>
        <p:nvSpPr>
          <p:cNvPr id="34" name="Line 39"/>
          <p:cNvSpPr>
            <a:spLocks noChangeShapeType="1"/>
          </p:cNvSpPr>
          <p:nvPr/>
        </p:nvSpPr>
        <p:spPr bwMode="auto">
          <a:xfrm>
            <a:off x="546100" y="3035300"/>
            <a:ext cx="1295400" cy="0"/>
          </a:xfrm>
          <a:prstGeom prst="line">
            <a:avLst/>
          </a:prstGeom>
          <a:noFill/>
          <a:ln w="9525">
            <a:solidFill>
              <a:schemeClr val="tx1"/>
            </a:solidFill>
            <a:round/>
            <a:headEnd/>
            <a:tailEnd/>
          </a:ln>
          <a:effectLst/>
        </p:spPr>
        <p:txBody>
          <a:bodyPr/>
          <a:lstStyle/>
          <a:p>
            <a:endParaRPr lang="en-US"/>
          </a:p>
        </p:txBody>
      </p:sp>
      <p:sp>
        <p:nvSpPr>
          <p:cNvPr id="35" name="Line 40"/>
          <p:cNvSpPr>
            <a:spLocks noChangeShapeType="1"/>
          </p:cNvSpPr>
          <p:nvPr/>
        </p:nvSpPr>
        <p:spPr bwMode="auto">
          <a:xfrm>
            <a:off x="546100" y="2349500"/>
            <a:ext cx="1295400" cy="0"/>
          </a:xfrm>
          <a:prstGeom prst="line">
            <a:avLst/>
          </a:prstGeom>
          <a:noFill/>
          <a:ln w="9525">
            <a:solidFill>
              <a:schemeClr val="tx1"/>
            </a:solidFill>
            <a:round/>
            <a:headEnd/>
            <a:tailEnd/>
          </a:ln>
          <a:effectLst/>
        </p:spPr>
        <p:txBody>
          <a:bodyPr/>
          <a:lstStyle/>
          <a:p>
            <a:endParaRPr lang="en-US"/>
          </a:p>
        </p:txBody>
      </p:sp>
      <p:sp>
        <p:nvSpPr>
          <p:cNvPr id="36" name="Line 41"/>
          <p:cNvSpPr>
            <a:spLocks noChangeShapeType="1"/>
          </p:cNvSpPr>
          <p:nvPr/>
        </p:nvSpPr>
        <p:spPr bwMode="auto">
          <a:xfrm>
            <a:off x="1079500" y="4953000"/>
            <a:ext cx="0" cy="304800"/>
          </a:xfrm>
          <a:prstGeom prst="line">
            <a:avLst/>
          </a:prstGeom>
          <a:noFill/>
          <a:ln w="9525">
            <a:solidFill>
              <a:schemeClr val="tx1"/>
            </a:solidFill>
            <a:round/>
            <a:headEnd/>
            <a:tailEnd/>
          </a:ln>
          <a:effectLst/>
        </p:spPr>
        <p:txBody>
          <a:bodyPr/>
          <a:lstStyle/>
          <a:p>
            <a:endParaRPr lang="en-US"/>
          </a:p>
        </p:txBody>
      </p:sp>
      <p:sp>
        <p:nvSpPr>
          <p:cNvPr id="37" name="Line 42"/>
          <p:cNvSpPr>
            <a:spLocks noChangeShapeType="1"/>
          </p:cNvSpPr>
          <p:nvPr/>
        </p:nvSpPr>
        <p:spPr bwMode="auto">
          <a:xfrm>
            <a:off x="1181100" y="5562600"/>
            <a:ext cx="0" cy="685800"/>
          </a:xfrm>
          <a:prstGeom prst="line">
            <a:avLst/>
          </a:prstGeom>
          <a:noFill/>
          <a:ln w="9525">
            <a:solidFill>
              <a:schemeClr val="tx1"/>
            </a:solidFill>
            <a:round/>
            <a:headEnd/>
            <a:tailEnd/>
          </a:ln>
          <a:effectLst/>
        </p:spPr>
        <p:txBody>
          <a:bodyPr/>
          <a:lstStyle/>
          <a:p>
            <a:endParaRPr lang="en-US"/>
          </a:p>
        </p:txBody>
      </p:sp>
      <p:sp>
        <p:nvSpPr>
          <p:cNvPr id="38" name="Line 43"/>
          <p:cNvSpPr>
            <a:spLocks noChangeShapeType="1"/>
          </p:cNvSpPr>
          <p:nvPr/>
        </p:nvSpPr>
        <p:spPr bwMode="auto">
          <a:xfrm>
            <a:off x="698500" y="5486400"/>
            <a:ext cx="0" cy="152400"/>
          </a:xfrm>
          <a:prstGeom prst="line">
            <a:avLst/>
          </a:prstGeom>
          <a:noFill/>
          <a:ln w="9525">
            <a:solidFill>
              <a:schemeClr val="tx1"/>
            </a:solidFill>
            <a:round/>
            <a:headEnd/>
            <a:tailEnd/>
          </a:ln>
          <a:effectLst/>
        </p:spPr>
        <p:txBody>
          <a:bodyPr/>
          <a:lstStyle/>
          <a:p>
            <a:endParaRPr lang="en-US"/>
          </a:p>
        </p:txBody>
      </p:sp>
      <p:sp>
        <p:nvSpPr>
          <p:cNvPr id="39" name="Line 44"/>
          <p:cNvSpPr>
            <a:spLocks noChangeShapeType="1"/>
          </p:cNvSpPr>
          <p:nvPr/>
        </p:nvSpPr>
        <p:spPr bwMode="auto">
          <a:xfrm>
            <a:off x="850900" y="5486400"/>
            <a:ext cx="0" cy="152400"/>
          </a:xfrm>
          <a:prstGeom prst="line">
            <a:avLst/>
          </a:prstGeom>
          <a:noFill/>
          <a:ln w="9525">
            <a:solidFill>
              <a:schemeClr val="tx1"/>
            </a:solidFill>
            <a:round/>
            <a:headEnd/>
            <a:tailEnd/>
          </a:ln>
          <a:effectLst/>
        </p:spPr>
        <p:txBody>
          <a:bodyPr/>
          <a:lstStyle/>
          <a:p>
            <a:endParaRPr lang="en-US"/>
          </a:p>
        </p:txBody>
      </p:sp>
      <p:sp>
        <p:nvSpPr>
          <p:cNvPr id="40" name="Line 45"/>
          <p:cNvSpPr>
            <a:spLocks noChangeShapeType="1"/>
          </p:cNvSpPr>
          <p:nvPr/>
        </p:nvSpPr>
        <p:spPr bwMode="auto">
          <a:xfrm>
            <a:off x="1384300" y="5486400"/>
            <a:ext cx="0" cy="152400"/>
          </a:xfrm>
          <a:prstGeom prst="line">
            <a:avLst/>
          </a:prstGeom>
          <a:noFill/>
          <a:ln w="9525">
            <a:solidFill>
              <a:schemeClr val="tx1"/>
            </a:solidFill>
            <a:round/>
            <a:headEnd/>
            <a:tailEnd/>
          </a:ln>
          <a:effectLst/>
        </p:spPr>
        <p:txBody>
          <a:bodyPr/>
          <a:lstStyle/>
          <a:p>
            <a:endParaRPr lang="en-US"/>
          </a:p>
        </p:txBody>
      </p:sp>
      <p:sp>
        <p:nvSpPr>
          <p:cNvPr id="41" name="Line 46"/>
          <p:cNvSpPr>
            <a:spLocks noChangeShapeType="1"/>
          </p:cNvSpPr>
          <p:nvPr/>
        </p:nvSpPr>
        <p:spPr bwMode="auto">
          <a:xfrm>
            <a:off x="1536700" y="5486400"/>
            <a:ext cx="0" cy="152400"/>
          </a:xfrm>
          <a:prstGeom prst="line">
            <a:avLst/>
          </a:prstGeom>
          <a:noFill/>
          <a:ln w="9525">
            <a:solidFill>
              <a:schemeClr val="tx1"/>
            </a:solidFill>
            <a:round/>
            <a:headEnd/>
            <a:tailEnd/>
          </a:ln>
          <a:effectLst/>
        </p:spPr>
        <p:txBody>
          <a:bodyPr/>
          <a:lstStyle/>
          <a:p>
            <a:endParaRPr lang="en-US"/>
          </a:p>
        </p:txBody>
      </p:sp>
      <p:sp>
        <p:nvSpPr>
          <p:cNvPr id="42" name="Line 47"/>
          <p:cNvSpPr>
            <a:spLocks noChangeShapeType="1"/>
          </p:cNvSpPr>
          <p:nvPr/>
        </p:nvSpPr>
        <p:spPr bwMode="auto">
          <a:xfrm>
            <a:off x="698500" y="4876800"/>
            <a:ext cx="0" cy="152400"/>
          </a:xfrm>
          <a:prstGeom prst="line">
            <a:avLst/>
          </a:prstGeom>
          <a:noFill/>
          <a:ln w="9525">
            <a:solidFill>
              <a:schemeClr val="tx1"/>
            </a:solidFill>
            <a:round/>
            <a:headEnd/>
            <a:tailEnd/>
          </a:ln>
          <a:effectLst/>
        </p:spPr>
        <p:txBody>
          <a:bodyPr/>
          <a:lstStyle/>
          <a:p>
            <a:endParaRPr lang="en-US"/>
          </a:p>
        </p:txBody>
      </p:sp>
      <p:sp>
        <p:nvSpPr>
          <p:cNvPr id="43" name="Line 48"/>
          <p:cNvSpPr>
            <a:spLocks noChangeShapeType="1"/>
          </p:cNvSpPr>
          <p:nvPr/>
        </p:nvSpPr>
        <p:spPr bwMode="auto">
          <a:xfrm>
            <a:off x="927100" y="4876800"/>
            <a:ext cx="0" cy="152400"/>
          </a:xfrm>
          <a:prstGeom prst="line">
            <a:avLst/>
          </a:prstGeom>
          <a:noFill/>
          <a:ln w="9525">
            <a:solidFill>
              <a:schemeClr val="tx1"/>
            </a:solidFill>
            <a:round/>
            <a:headEnd/>
            <a:tailEnd/>
          </a:ln>
          <a:effectLst/>
        </p:spPr>
        <p:txBody>
          <a:bodyPr/>
          <a:lstStyle/>
          <a:p>
            <a:endParaRPr lang="en-US"/>
          </a:p>
        </p:txBody>
      </p:sp>
      <p:sp>
        <p:nvSpPr>
          <p:cNvPr id="44" name="Line 53"/>
          <p:cNvSpPr>
            <a:spLocks noChangeShapeType="1"/>
          </p:cNvSpPr>
          <p:nvPr/>
        </p:nvSpPr>
        <p:spPr bwMode="auto">
          <a:xfrm>
            <a:off x="1765300" y="3403600"/>
            <a:ext cx="152400" cy="0"/>
          </a:xfrm>
          <a:prstGeom prst="line">
            <a:avLst/>
          </a:prstGeom>
          <a:noFill/>
          <a:ln w="9525">
            <a:solidFill>
              <a:schemeClr val="tx1"/>
            </a:solidFill>
            <a:round/>
            <a:headEnd/>
            <a:tailEnd/>
          </a:ln>
          <a:effectLst/>
        </p:spPr>
        <p:txBody>
          <a:bodyPr/>
          <a:lstStyle/>
          <a:p>
            <a:endParaRPr lang="en-US"/>
          </a:p>
        </p:txBody>
      </p:sp>
      <p:sp>
        <p:nvSpPr>
          <p:cNvPr id="45" name="Line 54"/>
          <p:cNvSpPr>
            <a:spLocks noChangeShapeType="1"/>
          </p:cNvSpPr>
          <p:nvPr/>
        </p:nvSpPr>
        <p:spPr bwMode="auto">
          <a:xfrm>
            <a:off x="1765300" y="4038600"/>
            <a:ext cx="152400" cy="0"/>
          </a:xfrm>
          <a:prstGeom prst="line">
            <a:avLst/>
          </a:prstGeom>
          <a:noFill/>
          <a:ln w="9525">
            <a:solidFill>
              <a:schemeClr val="tx1"/>
            </a:solidFill>
            <a:round/>
            <a:headEnd/>
            <a:tailEnd/>
          </a:ln>
          <a:effectLst/>
        </p:spPr>
        <p:txBody>
          <a:bodyPr/>
          <a:lstStyle/>
          <a:p>
            <a:endParaRPr lang="en-US"/>
          </a:p>
        </p:txBody>
      </p:sp>
      <p:sp>
        <p:nvSpPr>
          <p:cNvPr id="46" name="Line 55"/>
          <p:cNvSpPr>
            <a:spLocks noChangeShapeType="1"/>
          </p:cNvSpPr>
          <p:nvPr/>
        </p:nvSpPr>
        <p:spPr bwMode="auto">
          <a:xfrm>
            <a:off x="1765300" y="3263900"/>
            <a:ext cx="152400" cy="0"/>
          </a:xfrm>
          <a:prstGeom prst="line">
            <a:avLst/>
          </a:prstGeom>
          <a:noFill/>
          <a:ln w="9525">
            <a:solidFill>
              <a:schemeClr val="tx1"/>
            </a:solidFill>
            <a:round/>
            <a:headEnd/>
            <a:tailEnd/>
          </a:ln>
          <a:effectLst/>
        </p:spPr>
        <p:txBody>
          <a:bodyPr/>
          <a:lstStyle/>
          <a:p>
            <a:endParaRPr lang="en-US"/>
          </a:p>
        </p:txBody>
      </p:sp>
      <p:sp>
        <p:nvSpPr>
          <p:cNvPr id="47" name="Line 56"/>
          <p:cNvSpPr>
            <a:spLocks noChangeShapeType="1"/>
          </p:cNvSpPr>
          <p:nvPr/>
        </p:nvSpPr>
        <p:spPr bwMode="auto">
          <a:xfrm>
            <a:off x="1765300" y="2794000"/>
            <a:ext cx="152400" cy="0"/>
          </a:xfrm>
          <a:prstGeom prst="line">
            <a:avLst/>
          </a:prstGeom>
          <a:noFill/>
          <a:ln w="9525">
            <a:solidFill>
              <a:schemeClr val="tx1"/>
            </a:solidFill>
            <a:round/>
            <a:headEnd/>
            <a:tailEnd/>
          </a:ln>
          <a:effectLst/>
        </p:spPr>
        <p:txBody>
          <a:bodyPr/>
          <a:lstStyle/>
          <a:p>
            <a:endParaRPr lang="en-US"/>
          </a:p>
        </p:txBody>
      </p:sp>
      <p:sp>
        <p:nvSpPr>
          <p:cNvPr id="48" name="Line 57"/>
          <p:cNvSpPr>
            <a:spLocks noChangeShapeType="1"/>
          </p:cNvSpPr>
          <p:nvPr/>
        </p:nvSpPr>
        <p:spPr bwMode="auto">
          <a:xfrm>
            <a:off x="1765300" y="2628900"/>
            <a:ext cx="152400" cy="0"/>
          </a:xfrm>
          <a:prstGeom prst="line">
            <a:avLst/>
          </a:prstGeom>
          <a:noFill/>
          <a:ln w="9525">
            <a:solidFill>
              <a:schemeClr val="tx1"/>
            </a:solidFill>
            <a:round/>
            <a:headEnd/>
            <a:tailEnd/>
          </a:ln>
          <a:effectLst/>
        </p:spPr>
        <p:txBody>
          <a:bodyPr/>
          <a:lstStyle/>
          <a:p>
            <a:endParaRPr lang="en-US"/>
          </a:p>
        </p:txBody>
      </p:sp>
      <p:sp>
        <p:nvSpPr>
          <p:cNvPr id="49" name="Line 58"/>
          <p:cNvSpPr>
            <a:spLocks noChangeShapeType="1"/>
          </p:cNvSpPr>
          <p:nvPr/>
        </p:nvSpPr>
        <p:spPr bwMode="auto">
          <a:xfrm>
            <a:off x="1765300" y="1981200"/>
            <a:ext cx="152400" cy="0"/>
          </a:xfrm>
          <a:prstGeom prst="line">
            <a:avLst/>
          </a:prstGeom>
          <a:noFill/>
          <a:ln w="9525">
            <a:solidFill>
              <a:schemeClr val="tx1"/>
            </a:solidFill>
            <a:round/>
            <a:headEnd/>
            <a:tailEnd/>
          </a:ln>
          <a:effectLst/>
        </p:spPr>
        <p:txBody>
          <a:bodyPr/>
          <a:lstStyle/>
          <a:p>
            <a:endParaRPr lang="en-US"/>
          </a:p>
        </p:txBody>
      </p:sp>
      <p:sp>
        <p:nvSpPr>
          <p:cNvPr id="50" name="Line 59"/>
          <p:cNvSpPr>
            <a:spLocks noChangeShapeType="1"/>
          </p:cNvSpPr>
          <p:nvPr/>
        </p:nvSpPr>
        <p:spPr bwMode="auto">
          <a:xfrm>
            <a:off x="1765300" y="1828800"/>
            <a:ext cx="152400" cy="0"/>
          </a:xfrm>
          <a:prstGeom prst="line">
            <a:avLst/>
          </a:prstGeom>
          <a:noFill/>
          <a:ln w="9525">
            <a:solidFill>
              <a:schemeClr val="tx1"/>
            </a:solidFill>
            <a:round/>
            <a:headEnd/>
            <a:tailEnd/>
          </a:ln>
          <a:effectLst/>
        </p:spPr>
        <p:txBody>
          <a:bodyPr/>
          <a:lstStyle/>
          <a:p>
            <a:endParaRPr lang="en-US"/>
          </a:p>
        </p:txBody>
      </p:sp>
      <p:sp>
        <p:nvSpPr>
          <p:cNvPr id="51" name="Line 60"/>
          <p:cNvSpPr>
            <a:spLocks noChangeShapeType="1"/>
          </p:cNvSpPr>
          <p:nvPr/>
        </p:nvSpPr>
        <p:spPr bwMode="auto">
          <a:xfrm>
            <a:off x="546100" y="3683000"/>
            <a:ext cx="1295400" cy="0"/>
          </a:xfrm>
          <a:prstGeom prst="line">
            <a:avLst/>
          </a:prstGeom>
          <a:noFill/>
          <a:ln w="9525">
            <a:solidFill>
              <a:schemeClr val="tx1"/>
            </a:solidFill>
            <a:round/>
            <a:headEnd/>
            <a:tailEnd/>
          </a:ln>
          <a:effectLst/>
        </p:spPr>
        <p:txBody>
          <a:bodyPr/>
          <a:lstStyle/>
          <a:p>
            <a:endParaRPr lang="en-US"/>
          </a:p>
        </p:txBody>
      </p:sp>
      <p:sp>
        <p:nvSpPr>
          <p:cNvPr id="52" name="Line 61"/>
          <p:cNvSpPr>
            <a:spLocks noChangeShapeType="1"/>
          </p:cNvSpPr>
          <p:nvPr/>
        </p:nvSpPr>
        <p:spPr bwMode="auto">
          <a:xfrm>
            <a:off x="1765300" y="3886200"/>
            <a:ext cx="152400" cy="0"/>
          </a:xfrm>
          <a:prstGeom prst="line">
            <a:avLst/>
          </a:prstGeom>
          <a:noFill/>
          <a:ln w="9525">
            <a:solidFill>
              <a:schemeClr val="tx1"/>
            </a:solidFill>
            <a:round/>
            <a:headEnd/>
            <a:tailEnd/>
          </a:ln>
          <a:effectLst/>
        </p:spPr>
        <p:txBody>
          <a:bodyPr/>
          <a:lstStyle/>
          <a:p>
            <a:endParaRPr lang="en-US"/>
          </a:p>
        </p:txBody>
      </p:sp>
      <p:sp>
        <p:nvSpPr>
          <p:cNvPr id="53" name="Line 62"/>
          <p:cNvSpPr>
            <a:spLocks noChangeShapeType="1"/>
          </p:cNvSpPr>
          <p:nvPr/>
        </p:nvSpPr>
        <p:spPr bwMode="auto">
          <a:xfrm>
            <a:off x="4965700" y="1295400"/>
            <a:ext cx="0" cy="1219200"/>
          </a:xfrm>
          <a:prstGeom prst="line">
            <a:avLst/>
          </a:prstGeom>
          <a:noFill/>
          <a:ln w="9525">
            <a:solidFill>
              <a:schemeClr val="tx1"/>
            </a:solidFill>
            <a:round/>
            <a:headEnd/>
            <a:tailEnd/>
          </a:ln>
          <a:effectLst/>
        </p:spPr>
        <p:txBody>
          <a:bodyPr/>
          <a:lstStyle/>
          <a:p>
            <a:endParaRPr lang="en-US"/>
          </a:p>
        </p:txBody>
      </p:sp>
      <p:sp>
        <p:nvSpPr>
          <p:cNvPr id="54" name="Line 63"/>
          <p:cNvSpPr>
            <a:spLocks noChangeShapeType="1"/>
          </p:cNvSpPr>
          <p:nvPr/>
        </p:nvSpPr>
        <p:spPr bwMode="auto">
          <a:xfrm>
            <a:off x="4965700" y="1905000"/>
            <a:ext cx="1219200" cy="0"/>
          </a:xfrm>
          <a:prstGeom prst="line">
            <a:avLst/>
          </a:prstGeom>
          <a:noFill/>
          <a:ln w="9525">
            <a:solidFill>
              <a:schemeClr val="tx1"/>
            </a:solidFill>
            <a:round/>
            <a:headEnd/>
            <a:tailEnd/>
          </a:ln>
          <a:effectLst/>
        </p:spPr>
        <p:txBody>
          <a:bodyPr/>
          <a:lstStyle/>
          <a:p>
            <a:endParaRPr lang="en-US"/>
          </a:p>
        </p:txBody>
      </p:sp>
      <p:sp>
        <p:nvSpPr>
          <p:cNvPr id="55" name="Line 65"/>
          <p:cNvSpPr>
            <a:spLocks noChangeShapeType="1"/>
          </p:cNvSpPr>
          <p:nvPr/>
        </p:nvSpPr>
        <p:spPr bwMode="auto">
          <a:xfrm>
            <a:off x="1079500" y="5029200"/>
            <a:ext cx="0" cy="152400"/>
          </a:xfrm>
          <a:prstGeom prst="line">
            <a:avLst/>
          </a:prstGeom>
          <a:noFill/>
          <a:ln w="9525">
            <a:solidFill>
              <a:schemeClr val="tx1"/>
            </a:solidFill>
            <a:round/>
            <a:headEnd/>
            <a:tailEnd/>
          </a:ln>
          <a:effectLst/>
        </p:spPr>
        <p:txBody>
          <a:bodyPr/>
          <a:lstStyle/>
          <a:p>
            <a:endParaRPr lang="en-US"/>
          </a:p>
        </p:txBody>
      </p:sp>
      <p:sp>
        <p:nvSpPr>
          <p:cNvPr id="56" name="Line 66"/>
          <p:cNvSpPr>
            <a:spLocks noChangeShapeType="1"/>
          </p:cNvSpPr>
          <p:nvPr/>
        </p:nvSpPr>
        <p:spPr bwMode="auto">
          <a:xfrm>
            <a:off x="4508500" y="2438400"/>
            <a:ext cx="0" cy="152400"/>
          </a:xfrm>
          <a:prstGeom prst="line">
            <a:avLst/>
          </a:prstGeom>
          <a:noFill/>
          <a:ln w="9525">
            <a:solidFill>
              <a:schemeClr val="tx1"/>
            </a:solidFill>
            <a:round/>
            <a:headEnd/>
            <a:tailEnd/>
          </a:ln>
          <a:effectLst/>
        </p:spPr>
        <p:txBody>
          <a:bodyPr/>
          <a:lstStyle/>
          <a:p>
            <a:endParaRPr lang="en-US"/>
          </a:p>
        </p:txBody>
      </p:sp>
      <p:sp>
        <p:nvSpPr>
          <p:cNvPr id="57" name="Line 67"/>
          <p:cNvSpPr>
            <a:spLocks noChangeShapeType="1"/>
          </p:cNvSpPr>
          <p:nvPr/>
        </p:nvSpPr>
        <p:spPr bwMode="auto">
          <a:xfrm>
            <a:off x="4737100" y="2438400"/>
            <a:ext cx="0" cy="152400"/>
          </a:xfrm>
          <a:prstGeom prst="line">
            <a:avLst/>
          </a:prstGeom>
          <a:noFill/>
          <a:ln w="9525">
            <a:solidFill>
              <a:schemeClr val="tx1"/>
            </a:solidFill>
            <a:round/>
            <a:headEnd/>
            <a:tailEnd/>
          </a:ln>
          <a:effectLst/>
        </p:spPr>
        <p:txBody>
          <a:bodyPr/>
          <a:lstStyle/>
          <a:p>
            <a:endParaRPr lang="en-US"/>
          </a:p>
        </p:txBody>
      </p:sp>
      <p:sp>
        <p:nvSpPr>
          <p:cNvPr id="58" name="Line 68"/>
          <p:cNvSpPr>
            <a:spLocks noChangeShapeType="1"/>
          </p:cNvSpPr>
          <p:nvPr/>
        </p:nvSpPr>
        <p:spPr bwMode="auto">
          <a:xfrm>
            <a:off x="4902200" y="1790700"/>
            <a:ext cx="152400" cy="0"/>
          </a:xfrm>
          <a:prstGeom prst="line">
            <a:avLst/>
          </a:prstGeom>
          <a:noFill/>
          <a:ln w="9525">
            <a:solidFill>
              <a:schemeClr val="tx1"/>
            </a:solidFill>
            <a:round/>
            <a:headEnd/>
            <a:tailEnd/>
          </a:ln>
          <a:effectLst/>
        </p:spPr>
        <p:txBody>
          <a:bodyPr/>
          <a:lstStyle/>
          <a:p>
            <a:endParaRPr lang="en-US"/>
          </a:p>
        </p:txBody>
      </p:sp>
      <p:sp>
        <p:nvSpPr>
          <p:cNvPr id="59" name="Line 69"/>
          <p:cNvSpPr>
            <a:spLocks noChangeShapeType="1"/>
          </p:cNvSpPr>
          <p:nvPr/>
        </p:nvSpPr>
        <p:spPr bwMode="auto">
          <a:xfrm>
            <a:off x="4889500" y="1676400"/>
            <a:ext cx="152400" cy="0"/>
          </a:xfrm>
          <a:prstGeom prst="line">
            <a:avLst/>
          </a:prstGeom>
          <a:noFill/>
          <a:ln w="9525">
            <a:solidFill>
              <a:schemeClr val="tx1"/>
            </a:solidFill>
            <a:round/>
            <a:headEnd/>
            <a:tailEnd/>
          </a:ln>
          <a:effectLst/>
        </p:spPr>
        <p:txBody>
          <a:bodyPr/>
          <a:lstStyle/>
          <a:p>
            <a:endParaRPr lang="en-US"/>
          </a:p>
        </p:txBody>
      </p:sp>
      <p:sp>
        <p:nvSpPr>
          <p:cNvPr id="60" name="Line 70"/>
          <p:cNvSpPr>
            <a:spLocks noChangeShapeType="1"/>
          </p:cNvSpPr>
          <p:nvPr/>
        </p:nvSpPr>
        <p:spPr bwMode="auto">
          <a:xfrm>
            <a:off x="4902200" y="2222500"/>
            <a:ext cx="152400" cy="0"/>
          </a:xfrm>
          <a:prstGeom prst="line">
            <a:avLst/>
          </a:prstGeom>
          <a:noFill/>
          <a:ln w="9525">
            <a:solidFill>
              <a:schemeClr val="tx1"/>
            </a:solidFill>
            <a:round/>
            <a:headEnd/>
            <a:tailEnd/>
          </a:ln>
          <a:effectLst/>
        </p:spPr>
        <p:txBody>
          <a:bodyPr/>
          <a:lstStyle/>
          <a:p>
            <a:endParaRPr lang="en-US"/>
          </a:p>
        </p:txBody>
      </p:sp>
      <p:sp>
        <p:nvSpPr>
          <p:cNvPr id="61" name="Line 71"/>
          <p:cNvSpPr>
            <a:spLocks noChangeShapeType="1"/>
          </p:cNvSpPr>
          <p:nvPr/>
        </p:nvSpPr>
        <p:spPr bwMode="auto">
          <a:xfrm>
            <a:off x="4889500" y="2057400"/>
            <a:ext cx="152400" cy="0"/>
          </a:xfrm>
          <a:prstGeom prst="line">
            <a:avLst/>
          </a:prstGeom>
          <a:noFill/>
          <a:ln w="9525">
            <a:solidFill>
              <a:schemeClr val="tx1"/>
            </a:solidFill>
            <a:round/>
            <a:headEnd/>
            <a:tailEnd/>
          </a:ln>
          <a:effectLst/>
        </p:spPr>
        <p:txBody>
          <a:bodyPr/>
          <a:lstStyle/>
          <a:p>
            <a:endParaRPr lang="en-US"/>
          </a:p>
        </p:txBody>
      </p:sp>
      <p:sp>
        <p:nvSpPr>
          <p:cNvPr id="62" name="Line 72"/>
          <p:cNvSpPr>
            <a:spLocks noChangeShapeType="1"/>
          </p:cNvSpPr>
          <p:nvPr/>
        </p:nvSpPr>
        <p:spPr bwMode="auto">
          <a:xfrm flipH="1">
            <a:off x="4356100" y="1600200"/>
            <a:ext cx="609600" cy="0"/>
          </a:xfrm>
          <a:prstGeom prst="line">
            <a:avLst/>
          </a:prstGeom>
          <a:noFill/>
          <a:ln w="9525">
            <a:solidFill>
              <a:schemeClr val="tx1"/>
            </a:solidFill>
            <a:round/>
            <a:headEnd/>
            <a:tailEnd/>
          </a:ln>
          <a:effectLst/>
        </p:spPr>
        <p:txBody>
          <a:bodyPr/>
          <a:lstStyle/>
          <a:p>
            <a:endParaRPr lang="en-US"/>
          </a:p>
        </p:txBody>
      </p:sp>
      <p:sp>
        <p:nvSpPr>
          <p:cNvPr id="63" name="Line 73"/>
          <p:cNvSpPr>
            <a:spLocks noChangeShapeType="1"/>
          </p:cNvSpPr>
          <p:nvPr/>
        </p:nvSpPr>
        <p:spPr bwMode="auto">
          <a:xfrm flipV="1">
            <a:off x="4356100" y="1295400"/>
            <a:ext cx="0" cy="304800"/>
          </a:xfrm>
          <a:prstGeom prst="line">
            <a:avLst/>
          </a:prstGeom>
          <a:noFill/>
          <a:ln w="9525">
            <a:solidFill>
              <a:schemeClr val="tx1"/>
            </a:solidFill>
            <a:round/>
            <a:headEnd/>
            <a:tailEnd/>
          </a:ln>
          <a:effectLst/>
        </p:spPr>
        <p:txBody>
          <a:bodyPr/>
          <a:lstStyle/>
          <a:p>
            <a:endParaRPr lang="en-US"/>
          </a:p>
        </p:txBody>
      </p:sp>
      <p:sp>
        <p:nvSpPr>
          <p:cNvPr id="64" name="Line 74"/>
          <p:cNvSpPr>
            <a:spLocks noChangeShapeType="1"/>
          </p:cNvSpPr>
          <p:nvPr/>
        </p:nvSpPr>
        <p:spPr bwMode="auto">
          <a:xfrm>
            <a:off x="3670300" y="1219200"/>
            <a:ext cx="0" cy="152400"/>
          </a:xfrm>
          <a:prstGeom prst="line">
            <a:avLst/>
          </a:prstGeom>
          <a:noFill/>
          <a:ln w="9525">
            <a:solidFill>
              <a:schemeClr val="tx1"/>
            </a:solidFill>
            <a:round/>
            <a:headEnd/>
            <a:tailEnd/>
          </a:ln>
          <a:effectLst/>
        </p:spPr>
        <p:txBody>
          <a:bodyPr/>
          <a:lstStyle/>
          <a:p>
            <a:endParaRPr lang="en-US"/>
          </a:p>
        </p:txBody>
      </p:sp>
      <p:sp>
        <p:nvSpPr>
          <p:cNvPr id="65" name="Line 75"/>
          <p:cNvSpPr>
            <a:spLocks noChangeShapeType="1"/>
          </p:cNvSpPr>
          <p:nvPr/>
        </p:nvSpPr>
        <p:spPr bwMode="auto">
          <a:xfrm>
            <a:off x="3898900" y="1219200"/>
            <a:ext cx="0" cy="152400"/>
          </a:xfrm>
          <a:prstGeom prst="line">
            <a:avLst/>
          </a:prstGeom>
          <a:noFill/>
          <a:ln w="9525">
            <a:solidFill>
              <a:schemeClr val="tx1"/>
            </a:solidFill>
            <a:round/>
            <a:headEnd/>
            <a:tailEnd/>
          </a:ln>
          <a:effectLst/>
        </p:spPr>
        <p:txBody>
          <a:bodyPr/>
          <a:lstStyle/>
          <a:p>
            <a:endParaRPr lang="en-US"/>
          </a:p>
        </p:txBody>
      </p:sp>
      <p:sp>
        <p:nvSpPr>
          <p:cNvPr id="66" name="Line 76"/>
          <p:cNvSpPr>
            <a:spLocks noChangeShapeType="1"/>
          </p:cNvSpPr>
          <p:nvPr/>
        </p:nvSpPr>
        <p:spPr bwMode="auto">
          <a:xfrm>
            <a:off x="1841500" y="1600200"/>
            <a:ext cx="1600200" cy="0"/>
          </a:xfrm>
          <a:prstGeom prst="line">
            <a:avLst/>
          </a:prstGeom>
          <a:noFill/>
          <a:ln w="9525">
            <a:solidFill>
              <a:schemeClr val="tx1"/>
            </a:solidFill>
            <a:round/>
            <a:headEnd/>
            <a:tailEnd/>
          </a:ln>
          <a:effectLst/>
        </p:spPr>
        <p:txBody>
          <a:bodyPr/>
          <a:lstStyle/>
          <a:p>
            <a:endParaRPr lang="en-US"/>
          </a:p>
        </p:txBody>
      </p:sp>
      <p:sp>
        <p:nvSpPr>
          <p:cNvPr id="67" name="Line 77"/>
          <p:cNvSpPr>
            <a:spLocks noChangeShapeType="1"/>
          </p:cNvSpPr>
          <p:nvPr/>
        </p:nvSpPr>
        <p:spPr bwMode="auto">
          <a:xfrm flipV="1">
            <a:off x="3441700" y="1295400"/>
            <a:ext cx="0" cy="304800"/>
          </a:xfrm>
          <a:prstGeom prst="line">
            <a:avLst/>
          </a:prstGeom>
          <a:noFill/>
          <a:ln w="9525">
            <a:solidFill>
              <a:schemeClr val="tx1"/>
            </a:solidFill>
            <a:round/>
            <a:headEnd/>
            <a:tailEnd/>
          </a:ln>
          <a:effectLst/>
        </p:spPr>
        <p:txBody>
          <a:bodyPr/>
          <a:lstStyle/>
          <a:p>
            <a:endParaRPr lang="en-US"/>
          </a:p>
        </p:txBody>
      </p:sp>
      <p:sp>
        <p:nvSpPr>
          <p:cNvPr id="68" name="Line 78"/>
          <p:cNvSpPr>
            <a:spLocks noChangeShapeType="1"/>
          </p:cNvSpPr>
          <p:nvPr/>
        </p:nvSpPr>
        <p:spPr bwMode="auto">
          <a:xfrm>
            <a:off x="2755900" y="1295400"/>
            <a:ext cx="0" cy="304800"/>
          </a:xfrm>
          <a:prstGeom prst="line">
            <a:avLst/>
          </a:prstGeom>
          <a:noFill/>
          <a:ln w="9525">
            <a:solidFill>
              <a:schemeClr val="tx1"/>
            </a:solidFill>
            <a:round/>
            <a:headEnd/>
            <a:tailEnd/>
          </a:ln>
          <a:effectLst/>
        </p:spPr>
        <p:txBody>
          <a:bodyPr/>
          <a:lstStyle/>
          <a:p>
            <a:endParaRPr lang="en-US"/>
          </a:p>
        </p:txBody>
      </p:sp>
      <p:sp>
        <p:nvSpPr>
          <p:cNvPr id="69" name="Line 79"/>
          <p:cNvSpPr>
            <a:spLocks noChangeShapeType="1"/>
          </p:cNvSpPr>
          <p:nvPr/>
        </p:nvSpPr>
        <p:spPr bwMode="auto">
          <a:xfrm>
            <a:off x="2908300" y="6172200"/>
            <a:ext cx="0" cy="152400"/>
          </a:xfrm>
          <a:prstGeom prst="line">
            <a:avLst/>
          </a:prstGeom>
          <a:noFill/>
          <a:ln w="9525">
            <a:solidFill>
              <a:schemeClr val="tx1"/>
            </a:solidFill>
            <a:round/>
            <a:headEnd/>
            <a:tailEnd/>
          </a:ln>
          <a:effectLst/>
        </p:spPr>
        <p:txBody>
          <a:bodyPr/>
          <a:lstStyle/>
          <a:p>
            <a:endParaRPr lang="en-US"/>
          </a:p>
        </p:txBody>
      </p:sp>
      <p:sp>
        <p:nvSpPr>
          <p:cNvPr id="70" name="Line 80"/>
          <p:cNvSpPr>
            <a:spLocks noChangeShapeType="1"/>
          </p:cNvSpPr>
          <p:nvPr/>
        </p:nvSpPr>
        <p:spPr bwMode="auto">
          <a:xfrm>
            <a:off x="4051300" y="6172200"/>
            <a:ext cx="0" cy="152400"/>
          </a:xfrm>
          <a:prstGeom prst="line">
            <a:avLst/>
          </a:prstGeom>
          <a:noFill/>
          <a:ln w="9525">
            <a:solidFill>
              <a:schemeClr val="tx1"/>
            </a:solidFill>
            <a:round/>
            <a:headEnd/>
            <a:tailEnd/>
          </a:ln>
          <a:effectLst/>
        </p:spPr>
        <p:txBody>
          <a:bodyPr/>
          <a:lstStyle/>
          <a:p>
            <a:endParaRPr lang="en-US"/>
          </a:p>
        </p:txBody>
      </p:sp>
      <p:sp>
        <p:nvSpPr>
          <p:cNvPr id="71" name="Text Box 81"/>
          <p:cNvSpPr txBox="1">
            <a:spLocks noChangeArrowheads="1"/>
          </p:cNvSpPr>
          <p:nvPr/>
        </p:nvSpPr>
        <p:spPr bwMode="auto">
          <a:xfrm>
            <a:off x="2832100" y="3276600"/>
            <a:ext cx="1066800" cy="274638"/>
          </a:xfrm>
          <a:prstGeom prst="rect">
            <a:avLst/>
          </a:prstGeom>
          <a:noFill/>
          <a:ln w="9525">
            <a:noFill/>
            <a:miter lim="800000"/>
            <a:headEnd/>
            <a:tailEnd/>
          </a:ln>
          <a:effectLst/>
        </p:spPr>
        <p:txBody>
          <a:bodyPr>
            <a:spAutoFit/>
          </a:bodyPr>
          <a:lstStyle/>
          <a:p>
            <a:pPr>
              <a:spcBef>
                <a:spcPct val="50000"/>
              </a:spcBef>
            </a:pPr>
            <a:r>
              <a:rPr lang="en-US" sz="1200"/>
              <a:t>Courtyard</a:t>
            </a:r>
          </a:p>
        </p:txBody>
      </p:sp>
      <p:sp>
        <p:nvSpPr>
          <p:cNvPr id="72" name="Text Box 82"/>
          <p:cNvSpPr txBox="1">
            <a:spLocks noChangeArrowheads="1"/>
          </p:cNvSpPr>
          <p:nvPr/>
        </p:nvSpPr>
        <p:spPr bwMode="auto">
          <a:xfrm>
            <a:off x="5803900" y="3429000"/>
            <a:ext cx="1066800" cy="274638"/>
          </a:xfrm>
          <a:prstGeom prst="rect">
            <a:avLst/>
          </a:prstGeom>
          <a:noFill/>
          <a:ln w="9525">
            <a:noFill/>
            <a:miter lim="800000"/>
            <a:headEnd/>
            <a:tailEnd/>
          </a:ln>
          <a:effectLst/>
        </p:spPr>
        <p:txBody>
          <a:bodyPr>
            <a:spAutoFit/>
          </a:bodyPr>
          <a:lstStyle/>
          <a:p>
            <a:pPr>
              <a:spcBef>
                <a:spcPct val="50000"/>
              </a:spcBef>
            </a:pPr>
            <a:r>
              <a:rPr lang="en-US" sz="1200"/>
              <a:t>Sanctuary</a:t>
            </a:r>
          </a:p>
        </p:txBody>
      </p:sp>
      <p:sp>
        <p:nvSpPr>
          <p:cNvPr id="73" name="Text Box 83"/>
          <p:cNvSpPr txBox="1">
            <a:spLocks noChangeArrowheads="1"/>
          </p:cNvSpPr>
          <p:nvPr/>
        </p:nvSpPr>
        <p:spPr bwMode="auto">
          <a:xfrm>
            <a:off x="7251700" y="5334000"/>
            <a:ext cx="1066800" cy="461665"/>
          </a:xfrm>
          <a:prstGeom prst="rect">
            <a:avLst/>
          </a:prstGeom>
          <a:noFill/>
          <a:ln w="9525">
            <a:noFill/>
            <a:miter lim="800000"/>
            <a:headEnd/>
            <a:tailEnd/>
          </a:ln>
          <a:effectLst/>
        </p:spPr>
        <p:txBody>
          <a:bodyPr>
            <a:spAutoFit/>
          </a:bodyPr>
          <a:lstStyle/>
          <a:p>
            <a:pPr>
              <a:spcBef>
                <a:spcPct val="50000"/>
              </a:spcBef>
            </a:pPr>
            <a:r>
              <a:rPr lang="en-US" sz="1200" dirty="0" smtClean="0"/>
              <a:t>Youth Game Room</a:t>
            </a:r>
            <a:endParaRPr lang="en-US" sz="1200" dirty="0"/>
          </a:p>
        </p:txBody>
      </p:sp>
      <p:sp>
        <p:nvSpPr>
          <p:cNvPr id="74" name="Text Box 84"/>
          <p:cNvSpPr txBox="1">
            <a:spLocks noChangeArrowheads="1"/>
          </p:cNvSpPr>
          <p:nvPr/>
        </p:nvSpPr>
        <p:spPr bwMode="auto">
          <a:xfrm>
            <a:off x="6146800" y="5981700"/>
            <a:ext cx="1066800" cy="274638"/>
          </a:xfrm>
          <a:prstGeom prst="rect">
            <a:avLst/>
          </a:prstGeom>
          <a:noFill/>
          <a:ln w="9525">
            <a:noFill/>
            <a:miter lim="800000"/>
            <a:headEnd/>
            <a:tailEnd/>
          </a:ln>
          <a:effectLst/>
        </p:spPr>
        <p:txBody>
          <a:bodyPr>
            <a:spAutoFit/>
          </a:bodyPr>
          <a:lstStyle/>
          <a:p>
            <a:pPr>
              <a:spcBef>
                <a:spcPct val="50000"/>
              </a:spcBef>
            </a:pPr>
            <a:r>
              <a:rPr lang="en-US" sz="1200"/>
              <a:t>Kitchen</a:t>
            </a:r>
          </a:p>
        </p:txBody>
      </p:sp>
      <p:sp>
        <p:nvSpPr>
          <p:cNvPr id="75" name="Text Box 85"/>
          <p:cNvSpPr txBox="1">
            <a:spLocks noChangeArrowheads="1"/>
          </p:cNvSpPr>
          <p:nvPr/>
        </p:nvSpPr>
        <p:spPr bwMode="auto">
          <a:xfrm>
            <a:off x="533400" y="1295400"/>
            <a:ext cx="1295400" cy="2400657"/>
          </a:xfrm>
          <a:prstGeom prst="rect">
            <a:avLst/>
          </a:prstGeom>
          <a:solidFill>
            <a:schemeClr val="accent1">
              <a:alpha val="43000"/>
            </a:schemeClr>
          </a:solidFill>
          <a:ln w="9525">
            <a:noFill/>
            <a:miter lim="800000"/>
            <a:headEnd/>
            <a:tailEnd/>
          </a:ln>
          <a:effectLst/>
        </p:spPr>
        <p:txBody>
          <a:bodyPr wrap="square">
            <a:spAutoFit/>
          </a:bodyPr>
          <a:lstStyle/>
          <a:p>
            <a:r>
              <a:rPr lang="en-US" sz="1200" dirty="0" smtClean="0"/>
              <a:t>Inst. FLC Office</a:t>
            </a:r>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dirty="0"/>
          </a:p>
        </p:txBody>
      </p:sp>
      <p:sp>
        <p:nvSpPr>
          <p:cNvPr id="76" name="Text Box 86"/>
          <p:cNvSpPr txBox="1">
            <a:spLocks noChangeArrowheads="1"/>
          </p:cNvSpPr>
          <p:nvPr/>
        </p:nvSpPr>
        <p:spPr bwMode="auto">
          <a:xfrm>
            <a:off x="622300" y="2514600"/>
            <a:ext cx="1066800" cy="276999"/>
          </a:xfrm>
          <a:prstGeom prst="rect">
            <a:avLst/>
          </a:prstGeom>
          <a:noFill/>
          <a:ln w="9525">
            <a:noFill/>
            <a:miter lim="800000"/>
            <a:headEnd/>
            <a:tailEnd/>
          </a:ln>
          <a:effectLst/>
        </p:spPr>
        <p:txBody>
          <a:bodyPr>
            <a:spAutoFit/>
          </a:bodyPr>
          <a:lstStyle/>
          <a:p>
            <a:r>
              <a:rPr lang="en-US" sz="1200" dirty="0" smtClean="0"/>
              <a:t>Div FLC Office</a:t>
            </a:r>
            <a:endParaRPr lang="en-US" dirty="0"/>
          </a:p>
        </p:txBody>
      </p:sp>
      <p:sp>
        <p:nvSpPr>
          <p:cNvPr id="77" name="Text Box 87"/>
          <p:cNvSpPr txBox="1">
            <a:spLocks noChangeArrowheads="1"/>
          </p:cNvSpPr>
          <p:nvPr/>
        </p:nvSpPr>
        <p:spPr bwMode="auto">
          <a:xfrm>
            <a:off x="698500" y="3200400"/>
            <a:ext cx="1066800" cy="276999"/>
          </a:xfrm>
          <a:prstGeom prst="rect">
            <a:avLst/>
          </a:prstGeom>
          <a:noFill/>
          <a:ln w="9525">
            <a:noFill/>
            <a:miter lim="800000"/>
            <a:headEnd/>
            <a:tailEnd/>
          </a:ln>
          <a:effectLst/>
        </p:spPr>
        <p:txBody>
          <a:bodyPr>
            <a:spAutoFit/>
          </a:bodyPr>
          <a:lstStyle/>
          <a:p>
            <a:r>
              <a:rPr lang="en-US" sz="1200" dirty="0" smtClean="0"/>
              <a:t>Intake Forms</a:t>
            </a:r>
            <a:endParaRPr lang="en-US" dirty="0"/>
          </a:p>
        </p:txBody>
      </p:sp>
      <p:sp>
        <p:nvSpPr>
          <p:cNvPr id="78" name="Text Box 88"/>
          <p:cNvSpPr txBox="1">
            <a:spLocks noChangeArrowheads="1"/>
          </p:cNvSpPr>
          <p:nvPr/>
        </p:nvSpPr>
        <p:spPr bwMode="auto">
          <a:xfrm>
            <a:off x="660400" y="3810000"/>
            <a:ext cx="1066800" cy="274638"/>
          </a:xfrm>
          <a:prstGeom prst="rect">
            <a:avLst/>
          </a:prstGeom>
          <a:noFill/>
          <a:ln w="9525">
            <a:noFill/>
            <a:miter lim="800000"/>
            <a:headEnd/>
            <a:tailEnd/>
          </a:ln>
          <a:effectLst/>
        </p:spPr>
        <p:txBody>
          <a:bodyPr>
            <a:spAutoFit/>
          </a:bodyPr>
          <a:lstStyle/>
          <a:p>
            <a:r>
              <a:rPr lang="en-US" sz="1200" dirty="0" smtClean="0"/>
              <a:t>Youth Office</a:t>
            </a:r>
            <a:endParaRPr lang="en-US" dirty="0"/>
          </a:p>
        </p:txBody>
      </p:sp>
      <p:sp>
        <p:nvSpPr>
          <p:cNvPr id="79" name="Text Box 89"/>
          <p:cNvSpPr txBox="1">
            <a:spLocks noChangeArrowheads="1"/>
          </p:cNvSpPr>
          <p:nvPr/>
        </p:nvSpPr>
        <p:spPr bwMode="auto">
          <a:xfrm>
            <a:off x="533400" y="4334470"/>
            <a:ext cx="1295400" cy="923330"/>
          </a:xfrm>
          <a:prstGeom prst="rect">
            <a:avLst/>
          </a:prstGeom>
          <a:solidFill>
            <a:schemeClr val="accent1">
              <a:alpha val="43000"/>
            </a:schemeClr>
          </a:solidFill>
          <a:ln w="9525">
            <a:noFill/>
            <a:miter lim="800000"/>
            <a:headEnd/>
            <a:tailEnd/>
          </a:ln>
          <a:effectLst/>
        </p:spPr>
        <p:txBody>
          <a:bodyPr wrap="square">
            <a:spAutoFit/>
          </a:bodyPr>
          <a:lstStyle/>
          <a:p>
            <a:r>
              <a:rPr lang="en-US" sz="1200" dirty="0" smtClean="0"/>
              <a:t>FLC Admin</a:t>
            </a:r>
          </a:p>
          <a:p>
            <a:endParaRPr lang="en-US" sz="1200" dirty="0"/>
          </a:p>
          <a:p>
            <a:endParaRPr lang="en-US" sz="1200" dirty="0" smtClean="0"/>
          </a:p>
          <a:p>
            <a:endParaRPr lang="en-US" dirty="0"/>
          </a:p>
        </p:txBody>
      </p:sp>
      <p:sp>
        <p:nvSpPr>
          <p:cNvPr id="80" name="Text Box 90"/>
          <p:cNvSpPr txBox="1">
            <a:spLocks noChangeArrowheads="1"/>
          </p:cNvSpPr>
          <p:nvPr/>
        </p:nvSpPr>
        <p:spPr bwMode="auto">
          <a:xfrm>
            <a:off x="5041900" y="2133600"/>
            <a:ext cx="1066800" cy="274638"/>
          </a:xfrm>
          <a:prstGeom prst="rect">
            <a:avLst/>
          </a:prstGeom>
          <a:noFill/>
          <a:ln w="9525">
            <a:noFill/>
            <a:miter lim="800000"/>
            <a:headEnd/>
            <a:tailEnd/>
          </a:ln>
          <a:effectLst/>
        </p:spPr>
        <p:txBody>
          <a:bodyPr>
            <a:spAutoFit/>
          </a:bodyPr>
          <a:lstStyle/>
          <a:p>
            <a:r>
              <a:rPr lang="en-US" sz="1200" dirty="0" smtClean="0"/>
              <a:t>Storage</a:t>
            </a:r>
            <a:endParaRPr lang="en-US" dirty="0"/>
          </a:p>
        </p:txBody>
      </p:sp>
      <p:sp>
        <p:nvSpPr>
          <p:cNvPr id="81" name="Text Box 91"/>
          <p:cNvSpPr txBox="1">
            <a:spLocks noChangeArrowheads="1"/>
          </p:cNvSpPr>
          <p:nvPr/>
        </p:nvSpPr>
        <p:spPr bwMode="auto">
          <a:xfrm>
            <a:off x="5118100" y="1371600"/>
            <a:ext cx="1066800" cy="274638"/>
          </a:xfrm>
          <a:prstGeom prst="rect">
            <a:avLst/>
          </a:prstGeom>
          <a:noFill/>
          <a:ln w="9525">
            <a:noFill/>
            <a:miter lim="800000"/>
            <a:headEnd/>
            <a:tailEnd/>
          </a:ln>
          <a:effectLst/>
        </p:spPr>
        <p:txBody>
          <a:bodyPr>
            <a:spAutoFit/>
          </a:bodyPr>
          <a:lstStyle/>
          <a:p>
            <a:r>
              <a:rPr lang="en-US" sz="1200" dirty="0" smtClean="0"/>
              <a:t>Storage</a:t>
            </a:r>
            <a:endParaRPr lang="en-US" dirty="0"/>
          </a:p>
        </p:txBody>
      </p:sp>
      <p:sp>
        <p:nvSpPr>
          <p:cNvPr id="82" name="Text Box 89"/>
          <p:cNvSpPr txBox="1">
            <a:spLocks noChangeArrowheads="1"/>
          </p:cNvSpPr>
          <p:nvPr/>
        </p:nvSpPr>
        <p:spPr bwMode="auto">
          <a:xfrm>
            <a:off x="1828800" y="5181600"/>
            <a:ext cx="3200400" cy="1107996"/>
          </a:xfrm>
          <a:prstGeom prst="rect">
            <a:avLst/>
          </a:prstGeom>
          <a:solidFill>
            <a:schemeClr val="accent1">
              <a:alpha val="43000"/>
            </a:schemeClr>
          </a:solidFill>
          <a:ln w="9525">
            <a:noFill/>
            <a:miter lim="800000"/>
            <a:headEnd/>
            <a:tailEnd/>
          </a:ln>
          <a:effectLst/>
        </p:spPr>
        <p:txBody>
          <a:bodyPr wrap="square">
            <a:spAutoFit/>
          </a:bodyPr>
          <a:lstStyle/>
          <a:p>
            <a:endParaRPr lang="en-US" sz="1200" dirty="0" smtClean="0"/>
          </a:p>
          <a:p>
            <a:endParaRPr lang="en-US" sz="1200" dirty="0"/>
          </a:p>
          <a:p>
            <a:r>
              <a:rPr lang="en-US" sz="1200" dirty="0" smtClean="0"/>
              <a:t>Reception / waiting area</a:t>
            </a:r>
          </a:p>
          <a:p>
            <a:endParaRPr lang="en-US" sz="1200" dirty="0"/>
          </a:p>
          <a:p>
            <a:endParaRPr lang="en-US" dirty="0"/>
          </a:p>
        </p:txBody>
      </p:sp>
      <p:sp>
        <p:nvSpPr>
          <p:cNvPr id="83" name="Text Box 89"/>
          <p:cNvSpPr txBox="1">
            <a:spLocks noChangeArrowheads="1"/>
          </p:cNvSpPr>
          <p:nvPr/>
        </p:nvSpPr>
        <p:spPr bwMode="auto">
          <a:xfrm>
            <a:off x="1828800" y="1295400"/>
            <a:ext cx="1066800" cy="274638"/>
          </a:xfrm>
          <a:prstGeom prst="rect">
            <a:avLst/>
          </a:prstGeom>
          <a:noFill/>
          <a:ln w="9525">
            <a:noFill/>
            <a:miter lim="800000"/>
            <a:headEnd/>
            <a:tailEnd/>
          </a:ln>
          <a:effectLst/>
        </p:spPr>
        <p:txBody>
          <a:bodyPr>
            <a:spAutoFit/>
          </a:bodyPr>
          <a:lstStyle/>
          <a:p>
            <a:r>
              <a:rPr lang="en-US" sz="1200" dirty="0" smtClean="0"/>
              <a:t>HVAC</a:t>
            </a:r>
            <a:endParaRPr lang="en-US" dirty="0"/>
          </a:p>
        </p:txBody>
      </p:sp>
      <p:sp>
        <p:nvSpPr>
          <p:cNvPr id="84" name="Text Box 89"/>
          <p:cNvSpPr txBox="1">
            <a:spLocks noChangeArrowheads="1"/>
          </p:cNvSpPr>
          <p:nvPr/>
        </p:nvSpPr>
        <p:spPr bwMode="auto">
          <a:xfrm>
            <a:off x="2819400" y="1295400"/>
            <a:ext cx="609600" cy="274638"/>
          </a:xfrm>
          <a:prstGeom prst="rect">
            <a:avLst/>
          </a:prstGeom>
          <a:noFill/>
          <a:ln w="9525">
            <a:noFill/>
            <a:miter lim="800000"/>
            <a:headEnd/>
            <a:tailEnd/>
          </a:ln>
          <a:effectLst/>
        </p:spPr>
        <p:txBody>
          <a:bodyPr wrap="square">
            <a:spAutoFit/>
          </a:bodyPr>
          <a:lstStyle/>
          <a:p>
            <a:r>
              <a:rPr lang="en-US" sz="1200" dirty="0" smtClean="0"/>
              <a:t>Bath</a:t>
            </a:r>
            <a:endParaRPr lang="en-US" dirty="0"/>
          </a:p>
        </p:txBody>
      </p:sp>
      <p:sp>
        <p:nvSpPr>
          <p:cNvPr id="85" name="Text Box 89"/>
          <p:cNvSpPr txBox="1">
            <a:spLocks noChangeArrowheads="1"/>
          </p:cNvSpPr>
          <p:nvPr/>
        </p:nvSpPr>
        <p:spPr bwMode="auto">
          <a:xfrm>
            <a:off x="1219200" y="5791200"/>
            <a:ext cx="609600" cy="274638"/>
          </a:xfrm>
          <a:prstGeom prst="rect">
            <a:avLst/>
          </a:prstGeom>
          <a:noFill/>
          <a:ln w="9525">
            <a:noFill/>
            <a:miter lim="800000"/>
            <a:headEnd/>
            <a:tailEnd/>
          </a:ln>
          <a:effectLst/>
        </p:spPr>
        <p:txBody>
          <a:bodyPr wrap="square">
            <a:spAutoFit/>
          </a:bodyPr>
          <a:lstStyle/>
          <a:p>
            <a:r>
              <a:rPr lang="en-US" sz="1200" dirty="0" smtClean="0"/>
              <a:t>Bath</a:t>
            </a:r>
            <a:endParaRPr lang="en-US" dirty="0"/>
          </a:p>
        </p:txBody>
      </p:sp>
      <p:sp>
        <p:nvSpPr>
          <p:cNvPr id="86" name="Text Box 89"/>
          <p:cNvSpPr txBox="1">
            <a:spLocks noChangeArrowheads="1"/>
          </p:cNvSpPr>
          <p:nvPr/>
        </p:nvSpPr>
        <p:spPr bwMode="auto">
          <a:xfrm>
            <a:off x="533400" y="5791200"/>
            <a:ext cx="609600" cy="274638"/>
          </a:xfrm>
          <a:prstGeom prst="rect">
            <a:avLst/>
          </a:prstGeom>
          <a:noFill/>
          <a:ln w="9525">
            <a:noFill/>
            <a:miter lim="800000"/>
            <a:headEnd/>
            <a:tailEnd/>
          </a:ln>
          <a:effectLst/>
        </p:spPr>
        <p:txBody>
          <a:bodyPr wrap="square">
            <a:spAutoFit/>
          </a:bodyPr>
          <a:lstStyle/>
          <a:p>
            <a:r>
              <a:rPr lang="en-US" sz="1200" dirty="0" smtClean="0"/>
              <a:t>Bath</a:t>
            </a:r>
            <a:endParaRPr lang="en-US" dirty="0"/>
          </a:p>
        </p:txBody>
      </p:sp>
      <p:sp>
        <p:nvSpPr>
          <p:cNvPr id="87" name="Text Box 89"/>
          <p:cNvSpPr txBox="1">
            <a:spLocks noChangeArrowheads="1"/>
          </p:cNvSpPr>
          <p:nvPr/>
        </p:nvSpPr>
        <p:spPr bwMode="auto">
          <a:xfrm>
            <a:off x="6629400" y="1219200"/>
            <a:ext cx="1905000" cy="1015663"/>
          </a:xfrm>
          <a:prstGeom prst="rect">
            <a:avLst/>
          </a:prstGeom>
          <a:noFill/>
          <a:ln w="9525">
            <a:noFill/>
            <a:miter lim="800000"/>
            <a:headEnd/>
            <a:tailEnd/>
          </a:ln>
          <a:effectLst/>
        </p:spPr>
        <p:txBody>
          <a:bodyPr wrap="square">
            <a:spAutoFit/>
          </a:bodyPr>
          <a:lstStyle/>
          <a:p>
            <a:r>
              <a:rPr lang="en-US" sz="2000" b="1" dirty="0" smtClean="0"/>
              <a:t>VICTORY CHAPEL</a:t>
            </a:r>
          </a:p>
          <a:p>
            <a:r>
              <a:rPr lang="en-US" sz="2000" b="1" dirty="0" smtClean="0"/>
              <a:t> BLDG 2125</a:t>
            </a:r>
            <a:endParaRPr lang="en-US" sz="32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rgbClr val="000000"/>
                </a:solidFill>
              </a:rPr>
              <a:t>Definitions</a:t>
            </a:r>
            <a:endParaRPr lang="en-US" dirty="0"/>
          </a:p>
        </p:txBody>
      </p:sp>
      <p:sp>
        <p:nvSpPr>
          <p:cNvPr id="292867" name="Rectangle 3"/>
          <p:cNvSpPr>
            <a:spLocks noGrp="1" noChangeArrowheads="1"/>
          </p:cNvSpPr>
          <p:nvPr>
            <p:ph idx="1"/>
          </p:nvPr>
        </p:nvSpPr>
        <p:spPr/>
        <p:txBody>
          <a:bodyPr>
            <a:normAutofit fontScale="85000" lnSpcReduction="20000"/>
          </a:bodyPr>
          <a:lstStyle/>
          <a:p>
            <a:pPr algn="ctr">
              <a:lnSpc>
                <a:spcPct val="90000"/>
              </a:lnSpc>
              <a:spcBef>
                <a:spcPts val="1200"/>
              </a:spcBef>
              <a:buNone/>
            </a:pPr>
            <a:endParaRPr lang="en-US" sz="3500" dirty="0" smtClean="0">
              <a:solidFill>
                <a:srgbClr val="000000"/>
              </a:solidFill>
            </a:endParaRPr>
          </a:p>
          <a:p>
            <a:pPr algn="ctr">
              <a:lnSpc>
                <a:spcPct val="90000"/>
              </a:lnSpc>
              <a:spcBef>
                <a:spcPts val="1200"/>
              </a:spcBef>
              <a:buNone/>
            </a:pPr>
            <a:endParaRPr lang="en-US" sz="1000" dirty="0" smtClean="0">
              <a:solidFill>
                <a:srgbClr val="000000"/>
              </a:solidFill>
            </a:endParaRPr>
          </a:p>
          <a:p>
            <a:pPr marL="0" indent="0">
              <a:buNone/>
            </a:pPr>
            <a:r>
              <a:rPr lang="en-US" sz="2000" b="1" dirty="0" smtClean="0">
                <a:solidFill>
                  <a:srgbClr val="FF0000"/>
                </a:solidFill>
              </a:rPr>
              <a:t>Family Life Training Levels</a:t>
            </a:r>
            <a:r>
              <a:rPr lang="en-US" sz="2000" dirty="0" smtClean="0">
                <a:solidFill>
                  <a:srgbClr val="000000"/>
                </a:solidFill>
              </a:rPr>
              <a:t>: T</a:t>
            </a:r>
            <a:r>
              <a:rPr lang="en-US" sz="2000" dirty="0" smtClean="0"/>
              <a:t>he Chaplaincy recognizes 3 skill levels of Family life training.</a:t>
            </a:r>
          </a:p>
          <a:p>
            <a:pPr marL="800100" lvl="1" indent="-342900">
              <a:buFont typeface="+mj-lt"/>
              <a:buAutoNum type="arabicPeriod"/>
            </a:pPr>
            <a:r>
              <a:rPr lang="en-US" sz="1900" b="1" dirty="0" smtClean="0"/>
              <a:t>Basic pastoral counselor</a:t>
            </a:r>
            <a:r>
              <a:rPr lang="en-US" sz="1900" dirty="0" smtClean="0"/>
              <a:t>. Basic competence is established by completing CHBOLC and PST-FL or equivalent provided by a FLC or other professional.</a:t>
            </a:r>
          </a:p>
          <a:p>
            <a:pPr marL="800100" lvl="1" indent="-342900">
              <a:buFont typeface="+mj-lt"/>
              <a:buAutoNum type="arabicPeriod"/>
            </a:pPr>
            <a:r>
              <a:rPr lang="en-US" sz="1900" b="1" dirty="0" smtClean="0"/>
              <a:t>Family Life Chaplains</a:t>
            </a:r>
            <a:r>
              <a:rPr lang="en-US" sz="1900" dirty="0" smtClean="0"/>
              <a:t>. Chaplains who complete the U.S. Army Family Life Chaplain Training Program or an equivalent program as determined by the CCH. FLC qualifying training includes a masters-level degree in counseling, a practicum in counseling, theological integration, and specialized training in military applications.</a:t>
            </a:r>
          </a:p>
          <a:p>
            <a:pPr marL="800100" lvl="1" indent="-342900">
              <a:buFont typeface="+mj-lt"/>
              <a:buAutoNum type="arabicPeriod"/>
            </a:pPr>
            <a:r>
              <a:rPr lang="en-US" sz="1900" b="1" dirty="0" smtClean="0"/>
              <a:t>Family Life Chaplain supervisor. </a:t>
            </a:r>
            <a:r>
              <a:rPr lang="en-US" sz="1900" dirty="0" smtClean="0"/>
              <a:t>FLCs who have successfully completed the Family life supervisor in Training Program or an equivalent program, and who meet the professional credentialing requirements for Approved Supervisor are awarded 56D7K, FLC Supervisor. Directors of the Chief of Chaplains Family life training and resource centers will be FLC supervisors. Family life supervisors will provide clinical supervision.</a:t>
            </a:r>
          </a:p>
          <a:p>
            <a:pPr marL="0" indent="0">
              <a:buNone/>
            </a:pPr>
            <a:endParaRPr lang="en-US" sz="1800" dirty="0" smtClean="0"/>
          </a:p>
          <a:p>
            <a:pPr marL="3543300" lvl="8" indent="0"/>
            <a:r>
              <a:rPr lang="en-US" sz="1600" dirty="0" smtClean="0">
                <a:solidFill>
                  <a:srgbClr val="000000"/>
                </a:solidFill>
              </a:rPr>
              <a:t>Source: AR165-1, 3 December 2009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0000"/>
                </a:solidFill>
              </a:rPr>
              <a:t>Family Life Training Snapshot</a:t>
            </a:r>
            <a:endParaRPr lang="en-US" sz="3600" dirty="0">
              <a:solidFill>
                <a:srgbClr val="FF0000"/>
              </a:solidFill>
            </a:endParaRPr>
          </a:p>
        </p:txBody>
      </p:sp>
      <p:sp>
        <p:nvSpPr>
          <p:cNvPr id="3" name="Content Placeholder 2"/>
          <p:cNvSpPr>
            <a:spLocks noGrp="1"/>
          </p:cNvSpPr>
          <p:nvPr>
            <p:ph idx="1"/>
          </p:nvPr>
        </p:nvSpPr>
        <p:spPr/>
        <p:txBody>
          <a:bodyPr/>
          <a:lstStyle/>
          <a:p>
            <a:r>
              <a:rPr lang="en-US" sz="2400" b="1" dirty="0" smtClean="0"/>
              <a:t>Chaplain Professional Reinforcement Training – Pastoral Skills Training</a:t>
            </a:r>
          </a:p>
          <a:p>
            <a:pPr lvl="1"/>
            <a:r>
              <a:rPr lang="en-US" sz="2000" dirty="0" smtClean="0"/>
              <a:t>CHBOLC Graduates</a:t>
            </a:r>
          </a:p>
          <a:p>
            <a:pPr lvl="1"/>
            <a:r>
              <a:rPr lang="en-US" sz="2000" dirty="0" smtClean="0"/>
              <a:t>Completion required prior to C4</a:t>
            </a:r>
          </a:p>
          <a:p>
            <a:r>
              <a:rPr lang="en-US" sz="2400" b="1" dirty="0" smtClean="0"/>
              <a:t>FLC Sustainment and CEU training</a:t>
            </a:r>
          </a:p>
          <a:p>
            <a:pPr lvl="1"/>
            <a:r>
              <a:rPr lang="en-US" sz="2000" dirty="0" smtClean="0"/>
              <a:t>January CMDT Conference in Orlando</a:t>
            </a:r>
          </a:p>
          <a:p>
            <a:pPr lvl="1"/>
            <a:r>
              <a:rPr lang="en-US" sz="2000" dirty="0" smtClean="0"/>
              <a:t>AAMFT Clinical Supervision (Fraser Center)</a:t>
            </a:r>
          </a:p>
          <a:p>
            <a:pPr lvl="1"/>
            <a:r>
              <a:rPr lang="en-US" sz="2000" dirty="0" smtClean="0"/>
              <a:t>Continuing Education Courses as needed</a:t>
            </a:r>
          </a:p>
          <a:p>
            <a:r>
              <a:rPr lang="en-US" sz="2400" b="1" dirty="0" smtClean="0"/>
              <a:t>Installation Ministry Team Training</a:t>
            </a:r>
          </a:p>
          <a:p>
            <a:pPr lvl="1"/>
            <a:r>
              <a:rPr lang="en-US" sz="2000" dirty="0" smtClean="0"/>
              <a:t>Monthly, 3</a:t>
            </a:r>
            <a:r>
              <a:rPr lang="en-US" sz="2000" baseline="30000" dirty="0" smtClean="0"/>
              <a:t>rd</a:t>
            </a:r>
            <a:r>
              <a:rPr lang="en-US" sz="2000" dirty="0" smtClean="0"/>
              <a:t> Thursday of each month (Pastoral Skills focused)</a:t>
            </a:r>
          </a:p>
          <a:p>
            <a:pPr lvl="1"/>
            <a:r>
              <a:rPr lang="en-US" sz="2000" dirty="0" smtClean="0"/>
              <a:t>Main Post / Victory Chapel</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nSpc>
                <a:spcPct val="90000"/>
              </a:lnSpc>
              <a:spcBef>
                <a:spcPts val="1200"/>
              </a:spcBef>
            </a:pPr>
            <a:r>
              <a:rPr lang="en-US" dirty="0" smtClean="0">
                <a:solidFill>
                  <a:srgbClr val="000000"/>
                </a:solidFill>
              </a:rPr>
              <a:t>Definitions</a:t>
            </a:r>
          </a:p>
        </p:txBody>
      </p:sp>
      <p:sp>
        <p:nvSpPr>
          <p:cNvPr id="292867" name="Rectangle 3"/>
          <p:cNvSpPr>
            <a:spLocks noGrp="1" noChangeArrowheads="1"/>
          </p:cNvSpPr>
          <p:nvPr>
            <p:ph idx="1"/>
          </p:nvPr>
        </p:nvSpPr>
        <p:spPr/>
        <p:txBody>
          <a:bodyPr/>
          <a:lstStyle/>
          <a:p>
            <a:pPr algn="ctr">
              <a:lnSpc>
                <a:spcPct val="90000"/>
              </a:lnSpc>
              <a:spcBef>
                <a:spcPts val="1200"/>
              </a:spcBef>
              <a:buNone/>
            </a:pPr>
            <a:endParaRPr lang="en-US" sz="1000" dirty="0" smtClean="0">
              <a:solidFill>
                <a:srgbClr val="000000"/>
              </a:solidFill>
            </a:endParaRPr>
          </a:p>
          <a:p>
            <a:pPr marL="0" indent="0">
              <a:buNone/>
            </a:pPr>
            <a:r>
              <a:rPr lang="en-US" sz="2000" b="1" dirty="0" smtClean="0">
                <a:solidFill>
                  <a:srgbClr val="FF0000"/>
                </a:solidFill>
              </a:rPr>
              <a:t>Pastoral Care and Counseling: </a:t>
            </a:r>
            <a:r>
              <a:rPr lang="en-US" sz="2000" dirty="0" smtClean="0"/>
              <a:t>A key component of Family life ministry. Pastoral care and counseling is a core capability of the Chaplain Corps. Pastoral care and counseling describes a broad range of activities involved in caring for and strengthening Army personnel to survive and grow through the multitude of experiences that are part of military life.</a:t>
            </a:r>
          </a:p>
          <a:p>
            <a:pPr marL="0" indent="0">
              <a:buNone/>
            </a:pPr>
            <a:endParaRPr lang="en-US" sz="1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z="3200" dirty="0" smtClean="0">
                <a:solidFill>
                  <a:srgbClr val="FF0000"/>
                </a:solidFill>
              </a:rPr>
              <a:t>FLC Pastoral Care &amp; </a:t>
            </a:r>
            <a:br>
              <a:rPr lang="en-US" sz="3200" dirty="0" smtClean="0">
                <a:solidFill>
                  <a:srgbClr val="FF0000"/>
                </a:solidFill>
              </a:rPr>
            </a:br>
            <a:r>
              <a:rPr lang="en-US" sz="3200" dirty="0" smtClean="0">
                <a:solidFill>
                  <a:srgbClr val="FF0000"/>
                </a:solidFill>
              </a:rPr>
              <a:t>Counseling Snapshot</a:t>
            </a:r>
            <a:endParaRPr lang="en-US" sz="3200" dirty="0" smtClean="0"/>
          </a:p>
        </p:txBody>
      </p:sp>
      <p:sp>
        <p:nvSpPr>
          <p:cNvPr id="2051" name="Content Placeholder 2"/>
          <p:cNvSpPr>
            <a:spLocks noGrp="1"/>
          </p:cNvSpPr>
          <p:nvPr>
            <p:ph idx="1"/>
          </p:nvPr>
        </p:nvSpPr>
        <p:spPr>
          <a:xfrm>
            <a:off x="457200" y="1219200"/>
            <a:ext cx="8229600" cy="5486400"/>
          </a:xfrm>
        </p:spPr>
        <p:txBody>
          <a:bodyPr>
            <a:normAutofit fontScale="92500"/>
          </a:bodyPr>
          <a:lstStyle/>
          <a:p>
            <a:pPr>
              <a:buNone/>
            </a:pPr>
            <a:r>
              <a:rPr lang="en-US" sz="2000" b="1" dirty="0" smtClean="0"/>
              <a:t>Current Client Load: 10			Clinical Hours Count: 75</a:t>
            </a:r>
          </a:p>
          <a:p>
            <a:pPr>
              <a:buNone/>
            </a:pPr>
            <a:r>
              <a:rPr lang="en-US" sz="2000" b="1" dirty="0" smtClean="0"/>
              <a:t>Clinical Supervisory Hours: 6		CH Training Load: 0</a:t>
            </a:r>
          </a:p>
          <a:p>
            <a:endParaRPr lang="en-US" sz="2000" dirty="0" smtClean="0"/>
          </a:p>
          <a:p>
            <a:endParaRPr lang="en-US" sz="2000" dirty="0" smtClean="0"/>
          </a:p>
          <a:p>
            <a:endParaRPr lang="en-US" sz="1600" dirty="0" smtClean="0"/>
          </a:p>
          <a:p>
            <a:pPr>
              <a:buNone/>
            </a:pPr>
            <a:r>
              <a:rPr lang="en-US" sz="2000" dirty="0" smtClean="0"/>
              <a:t>Monthly Trends </a:t>
            </a:r>
            <a:r>
              <a:rPr lang="en-US" sz="1800" dirty="0" smtClean="0"/>
              <a:t>(number of instances (</a:t>
            </a:r>
            <a:r>
              <a:rPr lang="en-US" sz="1800" i="1" dirty="0" smtClean="0"/>
              <a:t>I spend most of my time dealing with…</a:t>
            </a:r>
            <a:r>
              <a:rPr lang="en-US" sz="1800" dirty="0" smtClean="0"/>
              <a:t>)):</a:t>
            </a:r>
            <a:endParaRPr lang="en-US" sz="2000" dirty="0" smtClean="0"/>
          </a:p>
          <a:p>
            <a:endParaRPr lang="en-US" sz="2000" dirty="0" smtClean="0"/>
          </a:p>
          <a:p>
            <a:endParaRPr lang="en-US" sz="2000" dirty="0" smtClean="0"/>
          </a:p>
          <a:p>
            <a:endParaRPr lang="en-US" sz="2000" dirty="0" smtClean="0"/>
          </a:p>
          <a:p>
            <a:pPr>
              <a:buNone/>
            </a:pPr>
            <a:r>
              <a:rPr lang="en-US" sz="2000" dirty="0" smtClean="0"/>
              <a:t>	FLC programs in development based on RSO Survey data:  </a:t>
            </a:r>
          </a:p>
          <a:p>
            <a:pPr lvl="1"/>
            <a:r>
              <a:rPr lang="en-US" sz="1600" b="1" dirty="0" smtClean="0"/>
              <a:t>Healing the Heart: </a:t>
            </a:r>
            <a:r>
              <a:rPr lang="en-US" sz="1600" dirty="0" smtClean="0"/>
              <a:t>a group experience of inner healing (Completed 24 March 12)</a:t>
            </a:r>
          </a:p>
          <a:p>
            <a:pPr lvl="1"/>
            <a:r>
              <a:rPr lang="en-US" sz="1600" b="1" dirty="0" smtClean="0"/>
              <a:t>Perfecting the Relationship</a:t>
            </a:r>
            <a:r>
              <a:rPr lang="en-US" sz="1600" dirty="0" smtClean="0"/>
              <a:t>: a humorous and insightful religious education experience on how relationships grow and skills for happiness using </a:t>
            </a:r>
            <a:r>
              <a:rPr lang="en-US" sz="1600" i="1" dirty="0" smtClean="0"/>
              <a:t>Everybody Loves Raymond </a:t>
            </a:r>
            <a:r>
              <a:rPr lang="en-US" sz="1600" dirty="0" smtClean="0"/>
              <a:t>episodes as a reinforcement and object for troubleshooting (ready to execute)</a:t>
            </a:r>
          </a:p>
          <a:p>
            <a:pPr lvl="1"/>
            <a:r>
              <a:rPr lang="en-US" sz="1600" b="1" dirty="0" smtClean="0"/>
              <a:t>1-2-3 Magic Parenting / Discipline Course </a:t>
            </a:r>
            <a:r>
              <a:rPr lang="en-US" sz="1600" dirty="0" smtClean="0"/>
              <a:t>(ready to execute now)</a:t>
            </a:r>
          </a:p>
          <a:p>
            <a:pPr lvl="1"/>
            <a:r>
              <a:rPr lang="en-US" sz="1600" b="1" dirty="0" smtClean="0"/>
              <a:t>Financial Peace University </a:t>
            </a:r>
            <a:r>
              <a:rPr lang="en-US" sz="1600" dirty="0" smtClean="0"/>
              <a:t>(Materials ordered, reviewing and planning now)</a:t>
            </a:r>
          </a:p>
        </p:txBody>
      </p:sp>
      <p:graphicFrame>
        <p:nvGraphicFramePr>
          <p:cNvPr id="4" name="Table 3"/>
          <p:cNvGraphicFramePr>
            <a:graphicFrameLocks noGrp="1"/>
          </p:cNvGraphicFramePr>
          <p:nvPr/>
        </p:nvGraphicFramePr>
        <p:xfrm>
          <a:off x="762000" y="3276600"/>
          <a:ext cx="7924800" cy="1062690"/>
        </p:xfrm>
        <a:graphic>
          <a:graphicData uri="http://schemas.openxmlformats.org/drawingml/2006/table">
            <a:tbl>
              <a:tblPr firstRow="1" bandRow="1">
                <a:tableStyleId>{0505E3EF-67EA-436B-97B2-0124C06EBD24}</a:tableStyleId>
              </a:tblPr>
              <a:tblGrid>
                <a:gridCol w="1981200"/>
                <a:gridCol w="1981200"/>
                <a:gridCol w="1981200"/>
                <a:gridCol w="1981200"/>
              </a:tblGrid>
              <a:tr h="232710">
                <a:tc>
                  <a:txBody>
                    <a:bodyPr/>
                    <a:lstStyle/>
                    <a:p>
                      <a:r>
                        <a:rPr lang="en-US" sz="1000" b="1" dirty="0" smtClean="0"/>
                        <a:t>No Show: 3</a:t>
                      </a:r>
                      <a:r>
                        <a:rPr lang="en-US" sz="1000" b="1" baseline="0" dirty="0" smtClean="0"/>
                        <a:t> </a:t>
                      </a:r>
                      <a:endParaRPr lang="en-US" sz="1000" b="1" dirty="0"/>
                    </a:p>
                  </a:txBody>
                  <a:tcPr/>
                </a:tc>
                <a:tc>
                  <a:txBody>
                    <a:bodyPr/>
                    <a:lstStyle/>
                    <a:p>
                      <a:r>
                        <a:rPr lang="en-US" sz="1000" b="1" dirty="0" smtClean="0"/>
                        <a:t>Reschedule: 2</a:t>
                      </a:r>
                      <a:endParaRPr lang="en-US" sz="1000" b="1" dirty="0"/>
                    </a:p>
                  </a:txBody>
                  <a:tcPr/>
                </a:tc>
                <a:tc>
                  <a:txBody>
                    <a:bodyPr/>
                    <a:lstStyle/>
                    <a:p>
                      <a:r>
                        <a:rPr lang="en-US" sz="1000" b="1" dirty="0" smtClean="0">
                          <a:solidFill>
                            <a:srgbClr val="FF0000"/>
                          </a:solidFill>
                        </a:rPr>
                        <a:t>Marital Conflict: 16</a:t>
                      </a:r>
                      <a:endParaRPr lang="en-US" sz="1000" b="1" dirty="0">
                        <a:solidFill>
                          <a:srgbClr val="FF0000"/>
                        </a:solidFill>
                      </a:endParaRPr>
                    </a:p>
                  </a:txBody>
                  <a:tcPr/>
                </a:tc>
                <a:tc>
                  <a:txBody>
                    <a:bodyPr/>
                    <a:lstStyle/>
                    <a:p>
                      <a:r>
                        <a:rPr lang="en-US" sz="1000" b="1" dirty="0" smtClean="0"/>
                        <a:t>Domestic Violence: 3</a:t>
                      </a:r>
                      <a:endParaRPr lang="en-US" sz="1000" b="1" dirty="0"/>
                    </a:p>
                  </a:txBody>
                  <a:tcPr/>
                </a:tc>
              </a:tr>
              <a:tr h="287505">
                <a:tc>
                  <a:txBody>
                    <a:bodyPr/>
                    <a:lstStyle/>
                    <a:p>
                      <a:r>
                        <a:rPr lang="en-US" sz="1000" b="1" dirty="0" smtClean="0"/>
                        <a:t>Alcohol: 2</a:t>
                      </a:r>
                      <a:endParaRPr lang="en-US" sz="1000" b="1" dirty="0"/>
                    </a:p>
                  </a:txBody>
                  <a:tcPr/>
                </a:tc>
                <a:tc>
                  <a:txBody>
                    <a:bodyPr/>
                    <a:lstStyle/>
                    <a:p>
                      <a:r>
                        <a:rPr lang="en-US" sz="1000" b="1" dirty="0" smtClean="0"/>
                        <a:t>Drugs:0</a:t>
                      </a:r>
                      <a:endParaRPr lang="en-US" sz="1000" b="1" dirty="0"/>
                    </a:p>
                  </a:txBody>
                  <a:tcPr/>
                </a:tc>
                <a:tc>
                  <a:txBody>
                    <a:bodyPr/>
                    <a:lstStyle/>
                    <a:p>
                      <a:r>
                        <a:rPr lang="en-US" sz="1000" b="1" dirty="0" smtClean="0"/>
                        <a:t>Porn: 0</a:t>
                      </a:r>
                      <a:endParaRPr lang="en-US" sz="1000" b="1" dirty="0"/>
                    </a:p>
                  </a:txBody>
                  <a:tcPr/>
                </a:tc>
                <a:tc>
                  <a:txBody>
                    <a:bodyPr/>
                    <a:lstStyle/>
                    <a:p>
                      <a:r>
                        <a:rPr lang="en-US" sz="1000" b="1" dirty="0" smtClean="0"/>
                        <a:t>Affair</a:t>
                      </a:r>
                      <a:r>
                        <a:rPr lang="en-US" sz="1000" b="1" baseline="0" dirty="0" smtClean="0"/>
                        <a:t> (Active): 0</a:t>
                      </a:r>
                      <a:endParaRPr lang="en-US" sz="1000" b="1" dirty="0"/>
                    </a:p>
                  </a:txBody>
                  <a:tcPr/>
                </a:tc>
              </a:tr>
              <a:tr h="287505">
                <a:tc>
                  <a:txBody>
                    <a:bodyPr/>
                    <a:lstStyle/>
                    <a:p>
                      <a:r>
                        <a:rPr lang="en-US" sz="1000" b="1" dirty="0" smtClean="0"/>
                        <a:t>Affair</a:t>
                      </a:r>
                      <a:r>
                        <a:rPr lang="en-US" sz="1000" b="1" baseline="0" dirty="0" smtClean="0"/>
                        <a:t> (</a:t>
                      </a:r>
                      <a:r>
                        <a:rPr lang="en-US" sz="1000" b="1" baseline="0" dirty="0" err="1" smtClean="0"/>
                        <a:t>Emo</a:t>
                      </a:r>
                      <a:r>
                        <a:rPr lang="en-US" sz="1000" b="1" baseline="0" dirty="0" smtClean="0"/>
                        <a:t>): 0</a:t>
                      </a:r>
                      <a:endParaRPr lang="en-US" sz="1000" b="1" dirty="0"/>
                    </a:p>
                  </a:txBody>
                  <a:tcPr/>
                </a:tc>
                <a:tc>
                  <a:txBody>
                    <a:bodyPr/>
                    <a:lstStyle/>
                    <a:p>
                      <a:r>
                        <a:rPr lang="en-US" sz="1000" b="1" dirty="0" smtClean="0">
                          <a:solidFill>
                            <a:schemeClr val="tx1"/>
                          </a:solidFill>
                        </a:rPr>
                        <a:t>Affair (past): 1</a:t>
                      </a:r>
                      <a:endParaRPr lang="en-US" sz="1000" b="1" dirty="0">
                        <a:solidFill>
                          <a:schemeClr val="tx1"/>
                        </a:solidFill>
                      </a:endParaRPr>
                    </a:p>
                  </a:txBody>
                  <a:tcPr/>
                </a:tc>
                <a:tc>
                  <a:txBody>
                    <a:bodyPr/>
                    <a:lstStyle/>
                    <a:p>
                      <a:r>
                        <a:rPr lang="en-US" sz="1000" b="1" dirty="0" smtClean="0"/>
                        <a:t>CMD/Unit</a:t>
                      </a:r>
                      <a:r>
                        <a:rPr lang="en-US" sz="1000" b="1" baseline="0" dirty="0" smtClean="0"/>
                        <a:t> issues: 0</a:t>
                      </a:r>
                      <a:endParaRPr lang="en-US" sz="1000" b="1" dirty="0"/>
                    </a:p>
                  </a:txBody>
                  <a:tcPr/>
                </a:tc>
                <a:tc>
                  <a:txBody>
                    <a:bodyPr/>
                    <a:lstStyle/>
                    <a:p>
                      <a:r>
                        <a:rPr lang="en-US" sz="1000" b="1" dirty="0" smtClean="0">
                          <a:solidFill>
                            <a:srgbClr val="FF0000"/>
                          </a:solidFill>
                        </a:rPr>
                        <a:t>Anxiety: 17</a:t>
                      </a:r>
                      <a:endParaRPr lang="en-US" sz="1000" b="1" dirty="0">
                        <a:solidFill>
                          <a:srgbClr val="FF0000"/>
                        </a:solidFill>
                      </a:endParaRPr>
                    </a:p>
                  </a:txBody>
                  <a:tcPr/>
                </a:tc>
              </a:tr>
              <a:tr h="189044">
                <a:tc>
                  <a:txBody>
                    <a:bodyPr/>
                    <a:lstStyle/>
                    <a:p>
                      <a:r>
                        <a:rPr lang="en-US" sz="1000" b="1" dirty="0" smtClean="0">
                          <a:solidFill>
                            <a:srgbClr val="FF0000"/>
                          </a:solidFill>
                        </a:rPr>
                        <a:t>Depression:  5</a:t>
                      </a:r>
                      <a:endParaRPr lang="en-US" sz="1000" b="1" dirty="0">
                        <a:solidFill>
                          <a:srgbClr val="FF0000"/>
                        </a:solidFill>
                      </a:endParaRPr>
                    </a:p>
                  </a:txBody>
                  <a:tcPr/>
                </a:tc>
                <a:tc>
                  <a:txBody>
                    <a:bodyPr/>
                    <a:lstStyle/>
                    <a:p>
                      <a:r>
                        <a:rPr lang="en-US" sz="1000" b="1" dirty="0" smtClean="0"/>
                        <a:t>PTSD: 4</a:t>
                      </a:r>
                      <a:endParaRPr lang="en-US" sz="1000" b="1" dirty="0"/>
                    </a:p>
                  </a:txBody>
                  <a:tcPr/>
                </a:tc>
                <a:tc>
                  <a:txBody>
                    <a:bodyPr/>
                    <a:lstStyle/>
                    <a:p>
                      <a:r>
                        <a:rPr lang="en-US" sz="1000" b="1" dirty="0" smtClean="0"/>
                        <a:t>Suicide:</a:t>
                      </a:r>
                      <a:r>
                        <a:rPr lang="en-US" sz="1000" b="1" baseline="0" dirty="0" smtClean="0"/>
                        <a:t> 1</a:t>
                      </a:r>
                      <a:endParaRPr lang="en-US" sz="1000" b="1" dirty="0"/>
                    </a:p>
                  </a:txBody>
                  <a:tcPr/>
                </a:tc>
                <a:tc>
                  <a:txBody>
                    <a:bodyPr/>
                    <a:lstStyle/>
                    <a:p>
                      <a:r>
                        <a:rPr lang="en-US" sz="1000" b="1" dirty="0" smtClean="0">
                          <a:solidFill>
                            <a:srgbClr val="FF0000"/>
                          </a:solidFill>
                        </a:rPr>
                        <a:t>AXIS 2/Psychopathology:</a:t>
                      </a:r>
                      <a:r>
                        <a:rPr lang="en-US" sz="1000" b="1" baseline="0" dirty="0" smtClean="0">
                          <a:solidFill>
                            <a:srgbClr val="FF0000"/>
                          </a:solidFill>
                        </a:rPr>
                        <a:t> 5</a:t>
                      </a:r>
                      <a:endParaRPr lang="en-US" sz="1000" b="1" dirty="0">
                        <a:solidFill>
                          <a:srgbClr val="FF0000"/>
                        </a:solidFill>
                      </a:endParaRPr>
                    </a:p>
                  </a:txBody>
                  <a:tcPr/>
                </a:tc>
              </a:tr>
            </a:tbl>
          </a:graphicData>
        </a:graphic>
      </p:graphicFrame>
      <p:graphicFrame>
        <p:nvGraphicFramePr>
          <p:cNvPr id="5" name="Table 4"/>
          <p:cNvGraphicFramePr>
            <a:graphicFrameLocks noGrp="1"/>
          </p:cNvGraphicFramePr>
          <p:nvPr/>
        </p:nvGraphicFramePr>
        <p:xfrm>
          <a:off x="762000" y="2057400"/>
          <a:ext cx="8001000" cy="741680"/>
        </p:xfrm>
        <a:graphic>
          <a:graphicData uri="http://schemas.openxmlformats.org/drawingml/2006/table">
            <a:tbl>
              <a:tblPr firstRow="1" bandRow="1">
                <a:tableStyleId>{5C22544A-7EE6-4342-B048-85BDC9FD1C3A}</a:tableStyleId>
              </a:tblPr>
              <a:tblGrid>
                <a:gridCol w="2000250"/>
                <a:gridCol w="2000250"/>
                <a:gridCol w="2000250"/>
                <a:gridCol w="2000250"/>
              </a:tblGrid>
              <a:tr h="370840">
                <a:tc>
                  <a:txBody>
                    <a:bodyPr/>
                    <a:lstStyle/>
                    <a:p>
                      <a:r>
                        <a:rPr lang="en-US" dirty="0" smtClean="0">
                          <a:solidFill>
                            <a:schemeClr val="tx1"/>
                          </a:solidFill>
                        </a:rPr>
                        <a:t>INDIV: 21</a:t>
                      </a:r>
                      <a:endParaRPr lang="en-US" dirty="0">
                        <a:solidFill>
                          <a:schemeClr val="tx1"/>
                        </a:solidFill>
                      </a:endParaRPr>
                    </a:p>
                  </a:txBody>
                  <a:tcPr>
                    <a:solidFill>
                      <a:schemeClr val="accent1">
                        <a:lumMod val="40000"/>
                        <a:lumOff val="60000"/>
                      </a:schemeClr>
                    </a:solidFill>
                  </a:tcPr>
                </a:tc>
                <a:tc>
                  <a:txBody>
                    <a:bodyPr/>
                    <a:lstStyle/>
                    <a:p>
                      <a:r>
                        <a:rPr lang="en-US" dirty="0" smtClean="0">
                          <a:solidFill>
                            <a:schemeClr val="tx1"/>
                          </a:solidFill>
                        </a:rPr>
                        <a:t>CHILD:</a:t>
                      </a:r>
                      <a:r>
                        <a:rPr lang="en-US" baseline="0" dirty="0" smtClean="0">
                          <a:solidFill>
                            <a:schemeClr val="tx1"/>
                          </a:solidFill>
                        </a:rPr>
                        <a:t> 0</a:t>
                      </a:r>
                      <a:endParaRPr lang="en-US" dirty="0">
                        <a:solidFill>
                          <a:schemeClr val="tx1"/>
                        </a:solidFill>
                      </a:endParaRPr>
                    </a:p>
                  </a:txBody>
                  <a:tcPr>
                    <a:solidFill>
                      <a:schemeClr val="accent1">
                        <a:lumMod val="40000"/>
                        <a:lumOff val="60000"/>
                      </a:schemeClr>
                    </a:solidFill>
                  </a:tcPr>
                </a:tc>
                <a:tc>
                  <a:txBody>
                    <a:bodyPr/>
                    <a:lstStyle/>
                    <a:p>
                      <a:r>
                        <a:rPr lang="en-US" dirty="0" smtClean="0">
                          <a:solidFill>
                            <a:schemeClr val="tx1"/>
                          </a:solidFill>
                        </a:rPr>
                        <a:t>COUPLES:</a:t>
                      </a:r>
                      <a:r>
                        <a:rPr lang="en-US" baseline="0" dirty="0" smtClean="0">
                          <a:solidFill>
                            <a:schemeClr val="tx1"/>
                          </a:solidFill>
                        </a:rPr>
                        <a:t> 12</a:t>
                      </a:r>
                      <a:endParaRPr lang="en-US" dirty="0">
                        <a:solidFill>
                          <a:schemeClr val="tx1"/>
                        </a:solidFill>
                      </a:endParaRPr>
                    </a:p>
                  </a:txBody>
                  <a:tcPr>
                    <a:solidFill>
                      <a:schemeClr val="accent1">
                        <a:lumMod val="40000"/>
                        <a:lumOff val="60000"/>
                      </a:schemeClr>
                    </a:solidFill>
                  </a:tcPr>
                </a:tc>
                <a:tc>
                  <a:txBody>
                    <a:bodyPr/>
                    <a:lstStyle/>
                    <a:p>
                      <a:r>
                        <a:rPr lang="en-US" dirty="0" smtClean="0">
                          <a:solidFill>
                            <a:schemeClr val="tx1"/>
                          </a:solidFill>
                        </a:rPr>
                        <a:t>FAMILY:</a:t>
                      </a:r>
                      <a:r>
                        <a:rPr lang="en-US" baseline="0" dirty="0" smtClean="0">
                          <a:solidFill>
                            <a:schemeClr val="tx1"/>
                          </a:solidFill>
                        </a:rPr>
                        <a:t> 3</a:t>
                      </a:r>
                      <a:endParaRPr lang="en-US" dirty="0">
                        <a:solidFill>
                          <a:schemeClr val="tx1"/>
                        </a:solidFill>
                      </a:endParaRPr>
                    </a:p>
                  </a:txBody>
                  <a:tcPr>
                    <a:solidFill>
                      <a:schemeClr val="accent1">
                        <a:lumMod val="40000"/>
                        <a:lumOff val="60000"/>
                      </a:schemeClr>
                    </a:solidFill>
                  </a:tcPr>
                </a:tc>
              </a:tr>
              <a:tr h="370840">
                <a:tc>
                  <a:txBody>
                    <a:bodyPr/>
                    <a:lstStyle/>
                    <a:p>
                      <a:r>
                        <a:rPr lang="en-US" b="1" dirty="0" smtClean="0"/>
                        <a:t>GROUP</a:t>
                      </a:r>
                      <a:r>
                        <a:rPr lang="en-US" b="1" baseline="0" dirty="0" smtClean="0"/>
                        <a:t> </a:t>
                      </a:r>
                      <a:r>
                        <a:rPr lang="en-US" b="1" baseline="0" dirty="0" err="1" smtClean="0"/>
                        <a:t>THx</a:t>
                      </a:r>
                      <a:r>
                        <a:rPr lang="en-US" b="1" baseline="0" dirty="0" smtClean="0"/>
                        <a:t>: 6</a:t>
                      </a:r>
                      <a:endParaRPr lang="en-US" b="1" dirty="0"/>
                    </a:p>
                  </a:txBody>
                  <a:tcPr>
                    <a:solidFill>
                      <a:schemeClr val="accent1">
                        <a:lumMod val="40000"/>
                        <a:lumOff val="60000"/>
                      </a:schemeClr>
                    </a:solidFill>
                  </a:tcPr>
                </a:tc>
                <a:tc>
                  <a:txBody>
                    <a:bodyPr/>
                    <a:lstStyle/>
                    <a:p>
                      <a:r>
                        <a:rPr lang="en-US" b="1" dirty="0" smtClean="0"/>
                        <a:t>GROUP</a:t>
                      </a:r>
                      <a:r>
                        <a:rPr lang="en-US" b="1" baseline="0" dirty="0" smtClean="0"/>
                        <a:t> EDU: 10</a:t>
                      </a:r>
                      <a:endParaRPr lang="en-US" b="1" dirty="0"/>
                    </a:p>
                  </a:txBody>
                  <a:tcPr>
                    <a:solidFill>
                      <a:schemeClr val="accent1">
                        <a:lumMod val="40000"/>
                        <a:lumOff val="60000"/>
                      </a:schemeClr>
                    </a:solidFill>
                  </a:tcPr>
                </a:tc>
                <a:tc>
                  <a:txBody>
                    <a:bodyPr/>
                    <a:lstStyle/>
                    <a:p>
                      <a:r>
                        <a:rPr lang="en-US" b="1" dirty="0" smtClean="0"/>
                        <a:t>CASE STAFF:</a:t>
                      </a:r>
                      <a:r>
                        <a:rPr lang="en-US" b="1" baseline="0" dirty="0" smtClean="0"/>
                        <a:t> 7</a:t>
                      </a:r>
                      <a:endParaRPr lang="en-US" b="1" dirty="0"/>
                    </a:p>
                  </a:txBody>
                  <a:tcPr>
                    <a:solidFill>
                      <a:schemeClr val="accent1">
                        <a:lumMod val="40000"/>
                        <a:lumOff val="60000"/>
                      </a:schemeClr>
                    </a:solidFill>
                  </a:tcPr>
                </a:tc>
                <a:tc>
                  <a:txBody>
                    <a:bodyPr/>
                    <a:lstStyle/>
                    <a:p>
                      <a:r>
                        <a:rPr lang="en-US" b="1" dirty="0" smtClean="0"/>
                        <a:t>CASE CONS: 10</a:t>
                      </a:r>
                      <a:endParaRPr lang="en-US" b="1" dirty="0"/>
                    </a:p>
                  </a:txBody>
                  <a:tcPr>
                    <a:solidFill>
                      <a:schemeClr val="accent1">
                        <a:lumMod val="40000"/>
                        <a:lumOff val="60000"/>
                      </a:schemeClr>
                    </a:solidFill>
                  </a:tcPr>
                </a:tc>
              </a:tr>
            </a:tbl>
          </a:graphicData>
        </a:graphic>
      </p:graphicFrame>
      <p:sp>
        <p:nvSpPr>
          <p:cNvPr id="6" name="TextBox 5"/>
          <p:cNvSpPr txBox="1"/>
          <p:nvPr/>
        </p:nvSpPr>
        <p:spPr>
          <a:xfrm rot="16200000">
            <a:off x="-396548" y="3442807"/>
            <a:ext cx="1518364" cy="646331"/>
          </a:xfrm>
          <a:prstGeom prst="rect">
            <a:avLst/>
          </a:prstGeom>
          <a:noFill/>
        </p:spPr>
        <p:txBody>
          <a:bodyPr wrap="none" rtlCol="0">
            <a:spAutoFit/>
          </a:bodyPr>
          <a:lstStyle/>
          <a:p>
            <a:r>
              <a:rPr lang="en-US" sz="3600" dirty="0" smtClean="0"/>
              <a:t>APRIL</a:t>
            </a:r>
            <a:endParaRPr lang="en-U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FF0000"/>
                </a:solidFill>
              </a:rPr>
              <a:t>Monthly Hours Breakdown</a:t>
            </a:r>
            <a:r>
              <a:rPr lang="en-US" sz="3600" dirty="0" smtClean="0"/>
              <a:t>*</a:t>
            </a:r>
            <a:endParaRPr lang="en-US" sz="3600" dirty="0"/>
          </a:p>
        </p:txBody>
      </p:sp>
      <p:graphicFrame>
        <p:nvGraphicFramePr>
          <p:cNvPr id="4" name="Chart 3"/>
          <p:cNvGraphicFramePr/>
          <p:nvPr/>
        </p:nvGraphicFramePr>
        <p:xfrm>
          <a:off x="671512" y="1419224"/>
          <a:ext cx="7800975" cy="490537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486400" y="6172200"/>
            <a:ext cx="2860078" cy="461665"/>
          </a:xfrm>
          <a:prstGeom prst="rect">
            <a:avLst/>
          </a:prstGeom>
          <a:noFill/>
        </p:spPr>
        <p:txBody>
          <a:bodyPr wrap="none" rtlCol="0">
            <a:spAutoFit/>
          </a:bodyPr>
          <a:lstStyle/>
          <a:p>
            <a:r>
              <a:rPr lang="en-US" sz="1200" dirty="0" smtClean="0"/>
              <a:t>*based on an average 50 hour work week; </a:t>
            </a:r>
          </a:p>
          <a:p>
            <a:r>
              <a:rPr lang="en-US" sz="1200" dirty="0"/>
              <a:t> </a:t>
            </a:r>
            <a:r>
              <a:rPr lang="en-US" sz="1200" dirty="0" smtClean="0"/>
              <a:t>  M-F (0900-1700 + Sun 1000-1300))</a:t>
            </a:r>
            <a:endParaRPr lang="en-US" sz="1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FF0000"/>
                </a:solidFill>
              </a:rPr>
              <a:t>FLC Time Distribution</a:t>
            </a:r>
            <a:endParaRPr lang="en-US" sz="4000" dirty="0">
              <a:solidFill>
                <a:srgbClr val="FF0000"/>
              </a:solidFill>
            </a:endParaRPr>
          </a:p>
        </p:txBody>
      </p:sp>
      <p:graphicFrame>
        <p:nvGraphicFramePr>
          <p:cNvPr id="4" name="Chart 3"/>
          <p:cNvGraphicFramePr/>
          <p:nvPr/>
        </p:nvGraphicFramePr>
        <p:xfrm>
          <a:off x="676275" y="1557337"/>
          <a:ext cx="7791450" cy="51482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Title 3"/>
          <p:cNvSpPr>
            <a:spLocks noGrp="1"/>
          </p:cNvSpPr>
          <p:nvPr>
            <p:ph type="title"/>
          </p:nvPr>
        </p:nvSpPr>
        <p:spPr/>
        <p:txBody>
          <a:bodyPr/>
          <a:lstStyle/>
          <a:p>
            <a:pPr eaLnBrk="1" hangingPunct="1"/>
            <a:r>
              <a:rPr lang="en-US" smtClean="0"/>
              <a:t>Agenda</a:t>
            </a:r>
          </a:p>
        </p:txBody>
      </p:sp>
      <p:sp>
        <p:nvSpPr>
          <p:cNvPr id="77829" name="Content Placeholder 4"/>
          <p:cNvSpPr>
            <a:spLocks noGrp="1"/>
          </p:cNvSpPr>
          <p:nvPr>
            <p:ph idx="1"/>
          </p:nvPr>
        </p:nvSpPr>
        <p:spPr/>
        <p:txBody>
          <a:bodyPr/>
          <a:lstStyle/>
          <a:p>
            <a:pPr>
              <a:lnSpc>
                <a:spcPct val="90000"/>
              </a:lnSpc>
              <a:spcBef>
                <a:spcPts val="1200"/>
              </a:spcBef>
            </a:pPr>
            <a:r>
              <a:rPr lang="en-US" sz="2800" dirty="0" smtClean="0">
                <a:solidFill>
                  <a:srgbClr val="000000"/>
                </a:solidFill>
              </a:rPr>
              <a:t>Mission</a:t>
            </a:r>
          </a:p>
          <a:p>
            <a:pPr>
              <a:lnSpc>
                <a:spcPct val="90000"/>
              </a:lnSpc>
              <a:spcBef>
                <a:spcPts val="1200"/>
              </a:spcBef>
            </a:pPr>
            <a:r>
              <a:rPr lang="en-US" sz="2800" dirty="0" smtClean="0">
                <a:solidFill>
                  <a:srgbClr val="000000"/>
                </a:solidFill>
              </a:rPr>
              <a:t>Definitions + Snapshots</a:t>
            </a:r>
          </a:p>
          <a:p>
            <a:pPr>
              <a:lnSpc>
                <a:spcPct val="90000"/>
              </a:lnSpc>
              <a:spcBef>
                <a:spcPts val="1200"/>
              </a:spcBef>
            </a:pPr>
            <a:r>
              <a:rPr lang="en-US" sz="2800" dirty="0" smtClean="0">
                <a:solidFill>
                  <a:srgbClr val="000000"/>
                </a:solidFill>
              </a:rPr>
              <a:t>Referral Process</a:t>
            </a:r>
          </a:p>
          <a:p>
            <a:pPr>
              <a:lnSpc>
                <a:spcPct val="90000"/>
              </a:lnSpc>
              <a:spcBef>
                <a:spcPts val="1200"/>
              </a:spcBef>
            </a:pPr>
            <a:r>
              <a:rPr lang="en-US" sz="2800" dirty="0" smtClean="0">
                <a:solidFill>
                  <a:srgbClr val="000000"/>
                </a:solidFill>
              </a:rPr>
              <a:t>Questions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nSpc>
                <a:spcPct val="90000"/>
              </a:lnSpc>
              <a:spcBef>
                <a:spcPts val="1200"/>
              </a:spcBef>
            </a:pPr>
            <a:r>
              <a:rPr lang="en-US" dirty="0" smtClean="0">
                <a:solidFill>
                  <a:srgbClr val="FF0000"/>
                </a:solidFill>
              </a:rPr>
              <a:t>Family Life Referral </a:t>
            </a:r>
            <a:br>
              <a:rPr lang="en-US" dirty="0" smtClean="0">
                <a:solidFill>
                  <a:srgbClr val="FF0000"/>
                </a:solidFill>
              </a:rPr>
            </a:br>
            <a:r>
              <a:rPr lang="en-US" dirty="0" smtClean="0">
                <a:solidFill>
                  <a:srgbClr val="FF0000"/>
                </a:solidFill>
              </a:rPr>
              <a:t>Process Overview</a:t>
            </a:r>
            <a:br>
              <a:rPr lang="en-US" dirty="0" smtClean="0">
                <a:solidFill>
                  <a:srgbClr val="FF0000"/>
                </a:solidFill>
              </a:rPr>
            </a:br>
            <a:endParaRPr lang="en-US" dirty="0"/>
          </a:p>
        </p:txBody>
      </p:sp>
      <p:sp>
        <p:nvSpPr>
          <p:cNvPr id="292867" name="Rectangle 3"/>
          <p:cNvSpPr>
            <a:spLocks noGrp="1" noChangeArrowheads="1"/>
          </p:cNvSpPr>
          <p:nvPr>
            <p:ph idx="1"/>
          </p:nvPr>
        </p:nvSpPr>
        <p:spPr/>
        <p:txBody>
          <a:bodyPr>
            <a:normAutofit fontScale="70000" lnSpcReduction="20000"/>
          </a:bodyPr>
          <a:lstStyle/>
          <a:p>
            <a:pPr algn="ctr">
              <a:lnSpc>
                <a:spcPct val="90000"/>
              </a:lnSpc>
              <a:spcBef>
                <a:spcPts val="1200"/>
              </a:spcBef>
              <a:buNone/>
            </a:pPr>
            <a:endParaRPr lang="en-US" sz="1000" dirty="0">
              <a:solidFill>
                <a:srgbClr val="000000"/>
              </a:solidFill>
            </a:endParaRPr>
          </a:p>
          <a:p>
            <a:pPr>
              <a:lnSpc>
                <a:spcPct val="90000"/>
              </a:lnSpc>
              <a:spcBef>
                <a:spcPts val="1200"/>
              </a:spcBef>
              <a:buNone/>
            </a:pPr>
            <a:r>
              <a:rPr lang="en-US" sz="2400" b="1" dirty="0" smtClean="0">
                <a:solidFill>
                  <a:srgbClr val="000000"/>
                </a:solidFill>
              </a:rPr>
              <a:t>Mission</a:t>
            </a:r>
            <a:r>
              <a:rPr lang="en-US" sz="2400" dirty="0" smtClean="0">
                <a:solidFill>
                  <a:srgbClr val="000000"/>
                </a:solidFill>
              </a:rPr>
              <a:t>:  Train Unit Chaplains.</a:t>
            </a:r>
          </a:p>
          <a:p>
            <a:pPr>
              <a:lnSpc>
                <a:spcPct val="90000"/>
              </a:lnSpc>
              <a:spcBef>
                <a:spcPts val="1200"/>
              </a:spcBef>
              <a:buNone/>
            </a:pPr>
            <a:r>
              <a:rPr lang="en-US" sz="2400" b="1" dirty="0" smtClean="0">
                <a:solidFill>
                  <a:srgbClr val="000000"/>
                </a:solidFill>
              </a:rPr>
              <a:t>What I won’t take:</a:t>
            </a:r>
          </a:p>
          <a:p>
            <a:pPr lvl="1">
              <a:lnSpc>
                <a:spcPct val="90000"/>
              </a:lnSpc>
              <a:spcBef>
                <a:spcPts val="1200"/>
              </a:spcBef>
            </a:pPr>
            <a:r>
              <a:rPr lang="en-US" sz="2000" dirty="0" smtClean="0">
                <a:solidFill>
                  <a:srgbClr val="000000"/>
                </a:solidFill>
              </a:rPr>
              <a:t>Infidelity (unit chaplains are trained for this)</a:t>
            </a:r>
          </a:p>
          <a:p>
            <a:pPr lvl="1">
              <a:lnSpc>
                <a:spcPct val="90000"/>
              </a:lnSpc>
              <a:spcBef>
                <a:spcPts val="1200"/>
              </a:spcBef>
            </a:pPr>
            <a:r>
              <a:rPr lang="en-US" sz="2000" dirty="0" smtClean="0">
                <a:solidFill>
                  <a:srgbClr val="000000"/>
                </a:solidFill>
              </a:rPr>
              <a:t>Substance Abuse (must go to ASAP) and other addictions</a:t>
            </a:r>
          </a:p>
          <a:p>
            <a:pPr lvl="1">
              <a:lnSpc>
                <a:spcPct val="90000"/>
              </a:lnSpc>
              <a:spcBef>
                <a:spcPts val="1200"/>
              </a:spcBef>
            </a:pPr>
            <a:r>
              <a:rPr lang="en-US" sz="2000" dirty="0" smtClean="0">
                <a:solidFill>
                  <a:srgbClr val="000000"/>
                </a:solidFill>
              </a:rPr>
              <a:t>Unit Administrative (wants out, wants money, wants help from command)</a:t>
            </a:r>
          </a:p>
          <a:p>
            <a:pPr>
              <a:lnSpc>
                <a:spcPct val="90000"/>
              </a:lnSpc>
              <a:spcBef>
                <a:spcPts val="1200"/>
              </a:spcBef>
              <a:buNone/>
            </a:pPr>
            <a:r>
              <a:rPr lang="en-US" sz="2400" b="1" dirty="0" smtClean="0">
                <a:solidFill>
                  <a:srgbClr val="000000"/>
                </a:solidFill>
              </a:rPr>
              <a:t>What I will take:</a:t>
            </a:r>
          </a:p>
          <a:p>
            <a:pPr lvl="1">
              <a:lnSpc>
                <a:spcPct val="90000"/>
              </a:lnSpc>
              <a:spcBef>
                <a:spcPts val="1200"/>
              </a:spcBef>
            </a:pPr>
            <a:r>
              <a:rPr lang="en-US" sz="2000" dirty="0" smtClean="0">
                <a:solidFill>
                  <a:srgbClr val="000000"/>
                </a:solidFill>
              </a:rPr>
              <a:t>Clients from unit chaplains after proper consultation and joint work / supervision with chaplain</a:t>
            </a:r>
          </a:p>
          <a:p>
            <a:pPr lvl="1">
              <a:lnSpc>
                <a:spcPct val="90000"/>
              </a:lnSpc>
              <a:spcBef>
                <a:spcPts val="1200"/>
              </a:spcBef>
            </a:pPr>
            <a:r>
              <a:rPr lang="en-US" sz="2000" dirty="0" smtClean="0">
                <a:solidFill>
                  <a:srgbClr val="000000"/>
                </a:solidFill>
              </a:rPr>
              <a:t>Chaplains and Assistants</a:t>
            </a:r>
          </a:p>
          <a:p>
            <a:pPr lvl="1">
              <a:lnSpc>
                <a:spcPct val="90000"/>
              </a:lnSpc>
              <a:spcBef>
                <a:spcPts val="1200"/>
              </a:spcBef>
            </a:pPr>
            <a:r>
              <a:rPr lang="en-US" sz="2000" dirty="0" smtClean="0">
                <a:solidFill>
                  <a:srgbClr val="000000"/>
                </a:solidFill>
              </a:rPr>
              <a:t>Senior Leaders</a:t>
            </a:r>
          </a:p>
          <a:p>
            <a:pPr lvl="1">
              <a:lnSpc>
                <a:spcPct val="90000"/>
              </a:lnSpc>
              <a:spcBef>
                <a:spcPts val="1200"/>
              </a:spcBef>
            </a:pPr>
            <a:r>
              <a:rPr lang="en-US" sz="2000" dirty="0" smtClean="0">
                <a:solidFill>
                  <a:srgbClr val="000000"/>
                </a:solidFill>
              </a:rPr>
              <a:t>Trauma Treatment</a:t>
            </a:r>
          </a:p>
          <a:p>
            <a:pPr lvl="1">
              <a:lnSpc>
                <a:spcPct val="90000"/>
              </a:lnSpc>
              <a:spcBef>
                <a:spcPts val="1200"/>
              </a:spcBef>
            </a:pPr>
            <a:r>
              <a:rPr lang="en-US" sz="2000" dirty="0" smtClean="0">
                <a:solidFill>
                  <a:srgbClr val="000000"/>
                </a:solidFill>
              </a:rPr>
              <a:t>Domestic Violence</a:t>
            </a:r>
          </a:p>
          <a:p>
            <a:pPr lvl="1">
              <a:lnSpc>
                <a:spcPct val="90000"/>
              </a:lnSpc>
              <a:spcBef>
                <a:spcPts val="1200"/>
              </a:spcBef>
            </a:pPr>
            <a:r>
              <a:rPr lang="en-US" sz="2000" dirty="0" smtClean="0">
                <a:solidFill>
                  <a:srgbClr val="000000"/>
                </a:solidFill>
              </a:rPr>
              <a:t>DSM related disorders</a:t>
            </a:r>
          </a:p>
          <a:p>
            <a:pPr lvl="1">
              <a:lnSpc>
                <a:spcPct val="90000"/>
              </a:lnSpc>
              <a:spcBef>
                <a:spcPts val="1200"/>
              </a:spcBef>
            </a:pPr>
            <a:r>
              <a:rPr lang="en-US" sz="2000" dirty="0" smtClean="0">
                <a:solidFill>
                  <a:srgbClr val="000000"/>
                </a:solidFill>
              </a:rPr>
              <a:t>Children and Families</a:t>
            </a:r>
          </a:p>
          <a:p>
            <a:pPr lvl="1">
              <a:lnSpc>
                <a:spcPct val="90000"/>
              </a:lnSpc>
              <a:spcBef>
                <a:spcPts val="1200"/>
              </a:spcBef>
            </a:pPr>
            <a:endParaRPr lang="en-US" sz="2000" dirty="0" smtClean="0">
              <a:solidFill>
                <a:srgbClr val="000000"/>
              </a:solidFill>
            </a:endParaRPr>
          </a:p>
          <a:p>
            <a:pPr>
              <a:lnSpc>
                <a:spcPct val="90000"/>
              </a:lnSpc>
              <a:spcBef>
                <a:spcPts val="1200"/>
              </a:spcBef>
              <a:buNone/>
            </a:pP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Title 3"/>
          <p:cNvSpPr>
            <a:spLocks noGrp="1"/>
          </p:cNvSpPr>
          <p:nvPr>
            <p:ph type="title"/>
          </p:nvPr>
        </p:nvSpPr>
        <p:spPr/>
        <p:txBody>
          <a:bodyPr/>
          <a:lstStyle/>
          <a:p>
            <a:pPr eaLnBrk="1" hangingPunct="1"/>
            <a:r>
              <a:rPr lang="en-US" smtClean="0"/>
              <a:t>Referrals</a:t>
            </a:r>
          </a:p>
        </p:txBody>
      </p:sp>
      <p:sp>
        <p:nvSpPr>
          <p:cNvPr id="80901" name="Content Placeholder 4"/>
          <p:cNvSpPr>
            <a:spLocks noGrp="1"/>
          </p:cNvSpPr>
          <p:nvPr>
            <p:ph idx="1"/>
          </p:nvPr>
        </p:nvSpPr>
        <p:spPr/>
        <p:txBody>
          <a:bodyPr/>
          <a:lstStyle/>
          <a:p>
            <a:pPr algn="ctr" eaLnBrk="1" hangingPunct="1">
              <a:buFont typeface="Arial" charset="0"/>
              <a:buNone/>
            </a:pPr>
            <a:r>
              <a:rPr lang="en-US" sz="2400" i="1" dirty="0" smtClean="0"/>
              <a:t>“Do not send your clients to the FLC… bring them to the FLC and together we will do great things!”</a:t>
            </a:r>
          </a:p>
          <a:p>
            <a:pPr eaLnBrk="1" hangingPunct="1"/>
            <a:endParaRPr lang="en-US" sz="1100" dirty="0" smtClean="0"/>
          </a:p>
          <a:p>
            <a:pPr eaLnBrk="1" hangingPunct="1"/>
            <a:r>
              <a:rPr lang="en-US" sz="2800" dirty="0" smtClean="0"/>
              <a:t>FLC will:</a:t>
            </a:r>
          </a:p>
          <a:p>
            <a:pPr lvl="1" eaLnBrk="1" hangingPunct="1"/>
            <a:r>
              <a:rPr lang="en-US" sz="2000" dirty="0" smtClean="0"/>
              <a:t>Observe chaplains work with their Soldiers and Families</a:t>
            </a:r>
          </a:p>
          <a:p>
            <a:pPr lvl="1" eaLnBrk="1" hangingPunct="1"/>
            <a:r>
              <a:rPr lang="en-US" sz="2000" dirty="0" smtClean="0"/>
              <a:t>Provide professional consultation concerning the work with the chaplains Soldiers and Families </a:t>
            </a:r>
          </a:p>
          <a:p>
            <a:pPr lvl="1" eaLnBrk="1" hangingPunct="1"/>
            <a:r>
              <a:rPr lang="en-US" sz="2000" dirty="0" smtClean="0"/>
              <a:t>Perform joint therapy with Chaplains and their clients</a:t>
            </a:r>
          </a:p>
          <a:p>
            <a:pPr lvl="1" eaLnBrk="1" hangingPunct="1"/>
            <a:r>
              <a:rPr lang="en-US" sz="2000" dirty="0" smtClean="0"/>
              <a:t>Provide feedback, suggestions, and prayer</a:t>
            </a:r>
          </a:p>
          <a:p>
            <a:pPr lvl="1" eaLnBrk="1" hangingPunct="1"/>
            <a:r>
              <a:rPr lang="en-US" sz="2000" dirty="0" smtClean="0"/>
              <a:t>Properly refer Chaplain’s clients to other professionals</a:t>
            </a:r>
          </a:p>
          <a:p>
            <a:pPr eaLnBrk="1" hangingPunct="1"/>
            <a:endParaRPr lang="en-US" sz="2800" u="sng"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Title 3"/>
          <p:cNvSpPr>
            <a:spLocks noGrp="1"/>
          </p:cNvSpPr>
          <p:nvPr>
            <p:ph type="title"/>
          </p:nvPr>
        </p:nvSpPr>
        <p:spPr/>
        <p:txBody>
          <a:bodyPr/>
          <a:lstStyle/>
          <a:p>
            <a:pPr eaLnBrk="1" hangingPunct="1"/>
            <a:r>
              <a:rPr lang="en-US" dirty="0" smtClean="0"/>
              <a:t>Referrals</a:t>
            </a:r>
          </a:p>
        </p:txBody>
      </p:sp>
      <p:sp>
        <p:nvSpPr>
          <p:cNvPr id="81925" name="Content Placeholder 4"/>
          <p:cNvSpPr>
            <a:spLocks noGrp="1"/>
          </p:cNvSpPr>
          <p:nvPr>
            <p:ph idx="1"/>
          </p:nvPr>
        </p:nvSpPr>
        <p:spPr/>
        <p:txBody>
          <a:bodyPr/>
          <a:lstStyle/>
          <a:p>
            <a:pPr eaLnBrk="1" hangingPunct="1"/>
            <a:r>
              <a:rPr lang="en-US" sz="2400" dirty="0" smtClean="0"/>
              <a:t>FLC is not:</a:t>
            </a:r>
          </a:p>
          <a:p>
            <a:pPr lvl="1" eaLnBrk="1" hangingPunct="1"/>
            <a:r>
              <a:rPr lang="en-US" sz="2000" dirty="0" smtClean="0"/>
              <a:t> a back up for when unit chaplains get busy</a:t>
            </a:r>
          </a:p>
          <a:p>
            <a:pPr lvl="1" eaLnBrk="1" hangingPunct="1"/>
            <a:r>
              <a:rPr lang="en-US" sz="2000" dirty="0" smtClean="0"/>
              <a:t>a coverage plan for when unit chaplains are absent</a:t>
            </a:r>
          </a:p>
          <a:p>
            <a:pPr lvl="1" eaLnBrk="1" hangingPunct="1"/>
            <a:r>
              <a:rPr lang="en-US" sz="2000" dirty="0" smtClean="0"/>
              <a:t>a help for a UMT unit’s Soldiers because the chaplain does not like pastoral counseling</a:t>
            </a:r>
          </a:p>
          <a:p>
            <a:pPr lvl="1" eaLnBrk="1" hangingPunct="1"/>
            <a:r>
              <a:rPr lang="en-US" sz="2000" dirty="0" smtClean="0"/>
              <a:t>a help for a UMT’s unit’s Soldiers because the chaplain does not know what they are doing</a:t>
            </a:r>
          </a:p>
          <a:p>
            <a:pPr eaLnBrk="1" hangingPunct="1"/>
            <a:r>
              <a:rPr lang="en-US" sz="2800" dirty="0" smtClean="0"/>
              <a:t>Collaborate rather “refer”</a:t>
            </a:r>
          </a:p>
          <a:p>
            <a:pPr eaLnBrk="1" hangingPunct="1"/>
            <a:r>
              <a:rPr lang="en-US" sz="2800" dirty="0" smtClean="0"/>
              <a:t>Call, Coordinate, and be open to learn</a:t>
            </a:r>
          </a:p>
          <a:p>
            <a:pPr eaLnBrk="1" hangingPunct="1"/>
            <a:r>
              <a:rPr lang="en-US" sz="2800" u="sng" dirty="0" smtClean="0"/>
              <a:t>Our mission is to train Unit Chaplains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Title 5"/>
          <p:cNvSpPr>
            <a:spLocks noGrp="1"/>
          </p:cNvSpPr>
          <p:nvPr>
            <p:ph type="title"/>
          </p:nvPr>
        </p:nvSpPr>
        <p:spPr/>
        <p:txBody>
          <a:bodyPr/>
          <a:lstStyle/>
          <a:p>
            <a:pPr eaLnBrk="1" hangingPunct="1"/>
            <a:r>
              <a:rPr lang="en-US" smtClean="0"/>
              <a:t>Questions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2800" dirty="0" smtClean="0">
                <a:latin typeface="Arial" pitchFamily="34" charset="0"/>
              </a:rPr>
              <a:t>Chaplain Family Life Ministry Center</a:t>
            </a:r>
            <a:r>
              <a:rPr lang="en-US" dirty="0" smtClean="0">
                <a:latin typeface="Arial" pitchFamily="34" charset="0"/>
              </a:rPr>
              <a:t/>
            </a:r>
            <a:br>
              <a:rPr lang="en-US" dirty="0" smtClean="0">
                <a:latin typeface="Arial" pitchFamily="34" charset="0"/>
              </a:rPr>
            </a:br>
            <a:endParaRPr lang="en-US" dirty="0"/>
          </a:p>
        </p:txBody>
      </p:sp>
      <p:sp>
        <p:nvSpPr>
          <p:cNvPr id="292867" name="Rectangle 3"/>
          <p:cNvSpPr>
            <a:spLocks noGrp="1" noChangeArrowheads="1"/>
          </p:cNvSpPr>
          <p:nvPr>
            <p:ph idx="1"/>
          </p:nvPr>
        </p:nvSpPr>
        <p:spPr/>
        <p:txBody>
          <a:bodyPr/>
          <a:lstStyle/>
          <a:p>
            <a:pPr algn="ctr">
              <a:lnSpc>
                <a:spcPct val="90000"/>
              </a:lnSpc>
              <a:spcBef>
                <a:spcPts val="1200"/>
              </a:spcBef>
              <a:buNone/>
            </a:pPr>
            <a:r>
              <a:rPr lang="en-US" dirty="0" smtClean="0">
                <a:solidFill>
                  <a:srgbClr val="000000"/>
                </a:solidFill>
              </a:rPr>
              <a:t>Family Life Chaplain Mission</a:t>
            </a:r>
          </a:p>
          <a:p>
            <a:pPr algn="ctr">
              <a:lnSpc>
                <a:spcPct val="90000"/>
              </a:lnSpc>
              <a:spcBef>
                <a:spcPts val="1200"/>
              </a:spcBef>
              <a:buNone/>
            </a:pPr>
            <a:endParaRPr lang="en-US" dirty="0" smtClean="0">
              <a:solidFill>
                <a:srgbClr val="000000"/>
              </a:solidFill>
            </a:endParaRPr>
          </a:p>
          <a:p>
            <a:pPr marL="0" indent="0">
              <a:lnSpc>
                <a:spcPct val="90000"/>
              </a:lnSpc>
              <a:spcBef>
                <a:spcPts val="1200"/>
              </a:spcBef>
              <a:buNone/>
            </a:pPr>
            <a:r>
              <a:rPr lang="en-US" sz="2000" b="1" dirty="0" smtClean="0"/>
              <a:t>Primary</a:t>
            </a:r>
            <a:r>
              <a:rPr lang="en-US" sz="2000" dirty="0" smtClean="0"/>
              <a:t>:  Train unit Chaplains in pastoral counseling skills. Provide Master’s-level pastoral counseling for individuals, couples, and families when appropriately referred by Chaplains, Behavioral Health, Social Work Services or other helping agencies.  </a:t>
            </a:r>
          </a:p>
          <a:p>
            <a:pPr marL="0" indent="0">
              <a:lnSpc>
                <a:spcPct val="90000"/>
              </a:lnSpc>
              <a:spcBef>
                <a:spcPts val="1200"/>
              </a:spcBef>
              <a:buNone/>
            </a:pPr>
            <a:r>
              <a:rPr lang="en-US" sz="2000" b="1" dirty="0" smtClean="0"/>
              <a:t>Secondary</a:t>
            </a:r>
            <a:r>
              <a:rPr lang="en-US" sz="2000" dirty="0" smtClean="0"/>
              <a:t>:  Operate the Chaplain Family Life Ministry Center in collaboration with the Division Family Life Chaplain. Serve as a subject matter expert on pastoral and clinical counseling issues as requested and coordinated.  Provide “outside-the-chain-of-command” pastoral counseling pastoral psychotherapy for Chaplains, Chaplain Assistants, other helpers, and senior leaders. </a:t>
            </a:r>
          </a:p>
        </p:txBody>
      </p:sp>
      <p:sp>
        <p:nvSpPr>
          <p:cNvPr id="5" name="Rectangle 747"/>
          <p:cNvSpPr>
            <a:spLocks noChangeArrowheads="1"/>
          </p:cNvSpPr>
          <p:nvPr/>
        </p:nvSpPr>
        <p:spPr bwMode="auto">
          <a:xfrm>
            <a:off x="647276" y="152401"/>
            <a:ext cx="7421563" cy="328613"/>
          </a:xfrm>
          <a:prstGeom prst="rect">
            <a:avLst/>
          </a:prstGeom>
          <a:noFill/>
          <a:ln w="9525">
            <a:noFill/>
            <a:miter lim="800000"/>
            <a:headEnd/>
            <a:tailEnd/>
          </a:ln>
          <a:effectLst/>
        </p:spPr>
        <p:txBody>
          <a:bodyPr anchor="ctr"/>
          <a:lstStyle/>
          <a:p>
            <a:pPr algn="ctr">
              <a:defRPr/>
            </a:pPr>
            <a:endParaRPr lang="en-US" sz="2400" dirty="0">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rgbClr val="000000"/>
                </a:solidFill>
              </a:rPr>
              <a:t>Definitions</a:t>
            </a:r>
            <a:endParaRPr lang="en-US" dirty="0"/>
          </a:p>
        </p:txBody>
      </p:sp>
      <p:sp>
        <p:nvSpPr>
          <p:cNvPr id="292867" name="Rectangle 3"/>
          <p:cNvSpPr>
            <a:spLocks noGrp="1" noChangeArrowheads="1"/>
          </p:cNvSpPr>
          <p:nvPr>
            <p:ph idx="1"/>
          </p:nvPr>
        </p:nvSpPr>
        <p:spPr/>
        <p:txBody>
          <a:bodyPr/>
          <a:lstStyle/>
          <a:p>
            <a:pPr algn="ctr">
              <a:lnSpc>
                <a:spcPct val="90000"/>
              </a:lnSpc>
              <a:spcBef>
                <a:spcPts val="1200"/>
              </a:spcBef>
              <a:buNone/>
            </a:pPr>
            <a:endParaRPr lang="en-US" dirty="0" smtClean="0">
              <a:solidFill>
                <a:srgbClr val="000000"/>
              </a:solidFill>
            </a:endParaRPr>
          </a:p>
          <a:p>
            <a:pPr marL="0" indent="0">
              <a:buNone/>
            </a:pPr>
            <a:r>
              <a:rPr lang="en-US" sz="2000" b="1" dirty="0" smtClean="0">
                <a:solidFill>
                  <a:srgbClr val="FF0000"/>
                </a:solidFill>
              </a:rPr>
              <a:t>Family Life Chaplains</a:t>
            </a:r>
            <a:r>
              <a:rPr lang="en-US" sz="2000" dirty="0" smtClean="0">
                <a:solidFill>
                  <a:srgbClr val="000000"/>
                </a:solidFill>
              </a:rPr>
              <a:t>: </a:t>
            </a:r>
            <a:r>
              <a:rPr lang="en-US" sz="2000" dirty="0" smtClean="0"/>
              <a:t>Family life ministry also provides highly specialized Family life Chaplains serving as advance degree credentialed </a:t>
            </a:r>
            <a:r>
              <a:rPr lang="en-US" sz="2000" u="sng" dirty="0" smtClean="0"/>
              <a:t>Family systems therapists and trainers</a:t>
            </a:r>
            <a:r>
              <a:rPr lang="en-US" sz="2000" dirty="0" smtClean="0"/>
              <a:t>. Family life Chaplains are the credentialed primary trainers of Family life skills. Family Life Chaplains (FLCs) will support commanders by providing additional training to Chaplains in pastoral counseling and relationship education skills and programs. The SrCHs on installations and supervising Chaplains will ensure that the primary effort of FLCs is dedicated to these missions.</a:t>
            </a:r>
          </a:p>
          <a:p>
            <a:pPr marL="0" indent="0">
              <a:buNone/>
            </a:pPr>
            <a:endParaRPr lang="en-US" sz="1800" dirty="0" smtClean="0"/>
          </a:p>
          <a:p>
            <a:pPr marL="3543300" lvl="8" indent="0"/>
            <a:r>
              <a:rPr lang="en-US" sz="1600" dirty="0" smtClean="0">
                <a:solidFill>
                  <a:srgbClr val="000000"/>
                </a:solidFill>
              </a:rPr>
              <a:t>Source: AR165-1, 3 December 2009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Family Life Chaplain Snapshot</a:t>
            </a:r>
            <a:endParaRPr lang="en-US" sz="3200" dirty="0">
              <a:solidFill>
                <a:srgbClr val="FF0000"/>
              </a:solidFill>
            </a:endParaRPr>
          </a:p>
        </p:txBody>
      </p:sp>
      <p:sp>
        <p:nvSpPr>
          <p:cNvPr id="3" name="Content Placeholder 2"/>
          <p:cNvSpPr>
            <a:spLocks noGrp="1"/>
          </p:cNvSpPr>
          <p:nvPr>
            <p:ph idx="1"/>
          </p:nvPr>
        </p:nvSpPr>
        <p:spPr/>
        <p:txBody>
          <a:bodyPr/>
          <a:lstStyle/>
          <a:p>
            <a:pPr>
              <a:buNone/>
            </a:pPr>
            <a:r>
              <a:rPr lang="en-US" sz="2000" b="1" dirty="0" smtClean="0"/>
              <a:t>CH (MAJ) Dan Hardin – Installation Family Life Chaplain</a:t>
            </a:r>
          </a:p>
          <a:p>
            <a:pPr>
              <a:buNone/>
            </a:pPr>
            <a:r>
              <a:rPr lang="en-US" sz="2000" dirty="0" smtClean="0"/>
              <a:t>	Chaplain Hardin is a graduate of Columbus State University with a master’s degree in Community Counseling and Marriage and Family Therapy.  He is a nationally certified counselor and licensed in the state of Georgia.  Chaplain Hardin earned other degrees in pastoral theology and computer information systems.  He has been in the military since 1987.  He is married and has four children.  Chaplain Hardin’s specialties are Couples Collaborative Therapy, Internal Family Systems Therapy, inner healing prayer, healing trauma and PTSD, marriage and family systems, and training.  His interests include music, guitar, hiking, and photography.</a:t>
            </a:r>
          </a:p>
          <a:p>
            <a:pPr>
              <a:buNone/>
            </a:pP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Family Life Chaplain Snapshot</a:t>
            </a:r>
            <a:endParaRPr lang="en-US" sz="3200" dirty="0">
              <a:solidFill>
                <a:srgbClr val="FF0000"/>
              </a:solidFill>
            </a:endParaRPr>
          </a:p>
        </p:txBody>
      </p:sp>
      <p:sp>
        <p:nvSpPr>
          <p:cNvPr id="3" name="Content Placeholder 2"/>
          <p:cNvSpPr>
            <a:spLocks noGrp="1"/>
          </p:cNvSpPr>
          <p:nvPr>
            <p:ph idx="1"/>
          </p:nvPr>
        </p:nvSpPr>
        <p:spPr/>
        <p:txBody>
          <a:bodyPr/>
          <a:lstStyle/>
          <a:p>
            <a:pPr>
              <a:buNone/>
            </a:pPr>
            <a:r>
              <a:rPr lang="en-US" sz="2000" b="1" dirty="0" smtClean="0"/>
              <a:t>CH (MAJ) Tyson Wood– 3ID Family Life Chaplain</a:t>
            </a:r>
          </a:p>
          <a:p>
            <a:pPr>
              <a:buNone/>
            </a:pPr>
            <a:r>
              <a:rPr lang="en-US" sz="2000" dirty="0" smtClean="0"/>
              <a:t>	Chaplain Tyson Wood is a priest of the Roman Catholic Church and a graduate of Texas A&amp;M (Central State) with a master's degree in Psychology. Additionally, he has earned graduate degrees in theology and in history. Chaplain Wood enlisted in the Army in 1985 and also has experience as an infantry officer prior to becoming a chaplain.  He is one of the few married priests in the Catholic Church and has been married to his wife for twenty years; they have three children.  Chaplain Wood's counseling specialties are Narrative Therapy and Emotionally Focused Couples Therapy. His interests include spending time with his family, studying history and physical fitness.</a:t>
            </a:r>
          </a:p>
          <a:p>
            <a:pPr>
              <a:buNone/>
            </a:pP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nSpc>
                <a:spcPct val="90000"/>
              </a:lnSpc>
              <a:spcBef>
                <a:spcPts val="1200"/>
              </a:spcBef>
            </a:pPr>
            <a:r>
              <a:rPr lang="en-US" dirty="0" smtClean="0">
                <a:solidFill>
                  <a:srgbClr val="000000"/>
                </a:solidFill>
              </a:rPr>
              <a:t>Definitions</a:t>
            </a:r>
          </a:p>
        </p:txBody>
      </p:sp>
      <p:sp>
        <p:nvSpPr>
          <p:cNvPr id="292867" name="Rectangle 3"/>
          <p:cNvSpPr>
            <a:spLocks noGrp="1" noChangeArrowheads="1"/>
          </p:cNvSpPr>
          <p:nvPr>
            <p:ph idx="1"/>
          </p:nvPr>
        </p:nvSpPr>
        <p:spPr/>
        <p:txBody>
          <a:bodyPr>
            <a:normAutofit fontScale="92500"/>
          </a:bodyPr>
          <a:lstStyle/>
          <a:p>
            <a:pPr algn="ctr">
              <a:lnSpc>
                <a:spcPct val="90000"/>
              </a:lnSpc>
              <a:spcBef>
                <a:spcPts val="1200"/>
              </a:spcBef>
              <a:buNone/>
            </a:pPr>
            <a:endParaRPr lang="en-US" sz="1000" dirty="0" smtClean="0">
              <a:solidFill>
                <a:srgbClr val="000000"/>
              </a:solidFill>
            </a:endParaRPr>
          </a:p>
          <a:p>
            <a:pPr marL="0" indent="0">
              <a:buNone/>
            </a:pPr>
            <a:r>
              <a:rPr lang="en-US" sz="2000" b="1" dirty="0" smtClean="0">
                <a:solidFill>
                  <a:srgbClr val="FF0000"/>
                </a:solidFill>
              </a:rPr>
              <a:t>Family Life Ministry: </a:t>
            </a:r>
            <a:r>
              <a:rPr lang="en-US" sz="2000" dirty="0" smtClean="0"/>
              <a:t>Family life ministry refers to a broad range of activities undertaken by all UMTs to enable Soldiers to build and maintain personal spiritual health and build or restore healthy relationships. </a:t>
            </a:r>
          </a:p>
          <a:p>
            <a:pPr marL="0" indent="0">
              <a:buNone/>
            </a:pPr>
            <a:endParaRPr lang="en-US" sz="1000" dirty="0" smtClean="0"/>
          </a:p>
          <a:p>
            <a:pPr marL="400050" lvl="1" indent="0"/>
            <a:r>
              <a:rPr lang="en-US" sz="1800" dirty="0" smtClean="0"/>
              <a:t>Family life ministry includes education, consultation, and pastoral counseling.</a:t>
            </a:r>
          </a:p>
          <a:p>
            <a:pPr marL="400050" lvl="1" indent="0"/>
            <a:r>
              <a:rPr lang="en-US" sz="1800" dirty="0" smtClean="0"/>
              <a:t>Family life education is preventive in nature and provides resources for Army constituents to develop healthy relationships on every level that are able to thrive under the pressures of military life. It may include education for single Soldiers, couples, Families, or extended Families, and training in a wide range of factors, such as finances, parenting, and deployment stress.</a:t>
            </a:r>
          </a:p>
          <a:p>
            <a:pPr marL="400050" lvl="1" indent="0"/>
            <a:r>
              <a:rPr lang="en-US" sz="1800" dirty="0" smtClean="0"/>
              <a:t>Consultation and pastoral counseling is a formal and spiritually integrated process enabling Army constituents to change, cope, and resolve their presenting issues in a religious framework.</a:t>
            </a:r>
          </a:p>
          <a:p>
            <a:pPr marL="3543300" lvl="8" indent="0"/>
            <a:r>
              <a:rPr lang="en-US" sz="1600" dirty="0" smtClean="0">
                <a:solidFill>
                  <a:srgbClr val="000000"/>
                </a:solidFill>
              </a:rPr>
              <a:t>Source: AR165-1, 3 December 2009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solidFill>
                  <a:srgbClr val="FF0000"/>
                </a:solidFill>
              </a:rPr>
              <a:t>FLC Ministry Snapshot</a:t>
            </a:r>
            <a:endParaRPr lang="en-US" dirty="0">
              <a:solidFill>
                <a:srgbClr val="FF0000"/>
              </a:solidFill>
            </a:endParaRPr>
          </a:p>
        </p:txBody>
      </p:sp>
      <p:sp>
        <p:nvSpPr>
          <p:cNvPr id="292867" name="Rectangle 3"/>
          <p:cNvSpPr>
            <a:spLocks noGrp="1" noChangeArrowheads="1"/>
          </p:cNvSpPr>
          <p:nvPr>
            <p:ph idx="1"/>
          </p:nvPr>
        </p:nvSpPr>
        <p:spPr/>
        <p:txBody>
          <a:bodyPr>
            <a:normAutofit/>
          </a:bodyPr>
          <a:lstStyle/>
          <a:p>
            <a:pPr algn="ctr">
              <a:lnSpc>
                <a:spcPct val="90000"/>
              </a:lnSpc>
              <a:spcBef>
                <a:spcPts val="1200"/>
              </a:spcBef>
              <a:buNone/>
            </a:pPr>
            <a:r>
              <a:rPr lang="en-US" dirty="0" smtClean="0">
                <a:solidFill>
                  <a:srgbClr val="FF0000"/>
                </a:solidFill>
              </a:rPr>
              <a:t>FAMILY LIFE MINISTRY SNAPSHOT</a:t>
            </a:r>
          </a:p>
        </p:txBody>
      </p:sp>
      <p:graphicFrame>
        <p:nvGraphicFramePr>
          <p:cNvPr id="6" name="Table 5"/>
          <p:cNvGraphicFramePr>
            <a:graphicFrameLocks noGrp="1"/>
          </p:cNvGraphicFramePr>
          <p:nvPr/>
        </p:nvGraphicFramePr>
        <p:xfrm>
          <a:off x="156411" y="1360617"/>
          <a:ext cx="8807115" cy="4891928"/>
        </p:xfrm>
        <a:graphic>
          <a:graphicData uri="http://schemas.openxmlformats.org/drawingml/2006/table">
            <a:tbl>
              <a:tblPr firstRow="1" bandRow="1">
                <a:tableStyleId>{5C22544A-7EE6-4342-B048-85BDC9FD1C3A}</a:tableStyleId>
              </a:tblPr>
              <a:tblGrid>
                <a:gridCol w="1721334"/>
                <a:gridCol w="1320478"/>
                <a:gridCol w="1839237"/>
                <a:gridCol w="896039"/>
                <a:gridCol w="954989"/>
                <a:gridCol w="2075038"/>
              </a:tblGrid>
              <a:tr h="546199">
                <a:tc>
                  <a:txBody>
                    <a:bodyPr/>
                    <a:lstStyle/>
                    <a:p>
                      <a:pPr algn="ctr"/>
                      <a:r>
                        <a:rPr lang="en-US" sz="1400" dirty="0" smtClean="0"/>
                        <a:t>Committees:</a:t>
                      </a:r>
                      <a:endParaRPr lang="en-US" sz="1400" dirty="0"/>
                    </a:p>
                  </a:txBody>
                  <a:tcPr/>
                </a:tc>
                <a:tc>
                  <a:txBody>
                    <a:bodyPr/>
                    <a:lstStyle/>
                    <a:p>
                      <a:pPr algn="ctr"/>
                      <a:r>
                        <a:rPr lang="en-US" sz="1400" dirty="0" smtClean="0"/>
                        <a:t>When:</a:t>
                      </a:r>
                      <a:endParaRPr lang="en-US" sz="1400" dirty="0"/>
                    </a:p>
                  </a:txBody>
                  <a:tcPr/>
                </a:tc>
                <a:tc>
                  <a:txBody>
                    <a:bodyPr/>
                    <a:lstStyle/>
                    <a:p>
                      <a:pPr algn="ctr"/>
                      <a:r>
                        <a:rPr lang="en-US" sz="1400" dirty="0" smtClean="0"/>
                        <a:t>Where:</a:t>
                      </a:r>
                      <a:endParaRPr lang="en-US" sz="1400" dirty="0"/>
                    </a:p>
                  </a:txBody>
                  <a:tcPr/>
                </a:tc>
                <a:tc>
                  <a:txBody>
                    <a:bodyPr/>
                    <a:lstStyle/>
                    <a:p>
                      <a:pPr algn="ctr"/>
                      <a:r>
                        <a:rPr lang="en-US" sz="1400" dirty="0" smtClean="0"/>
                        <a:t>POC:</a:t>
                      </a:r>
                      <a:endParaRPr lang="en-US" sz="1400" dirty="0"/>
                    </a:p>
                  </a:txBody>
                  <a:tcPr/>
                </a:tc>
                <a:tc>
                  <a:txBody>
                    <a:bodyPr/>
                    <a:lstStyle/>
                    <a:p>
                      <a:pPr algn="ctr"/>
                      <a:r>
                        <a:rPr lang="en-US" sz="1400" dirty="0" smtClean="0"/>
                        <a:t>Average</a:t>
                      </a:r>
                      <a:r>
                        <a:rPr lang="en-US" sz="1400" baseline="0" dirty="0" smtClean="0"/>
                        <a:t> Att.:</a:t>
                      </a:r>
                      <a:endParaRPr lang="en-US" sz="1400" dirty="0"/>
                    </a:p>
                  </a:txBody>
                  <a:tcPr/>
                </a:tc>
                <a:tc>
                  <a:txBody>
                    <a:bodyPr/>
                    <a:lstStyle/>
                    <a:p>
                      <a:pPr algn="ctr"/>
                      <a:r>
                        <a:rPr lang="en-US" sz="1400" dirty="0" smtClean="0"/>
                        <a:t>Notes:</a:t>
                      </a:r>
                      <a:endParaRPr lang="en-US" sz="1400" dirty="0"/>
                    </a:p>
                  </a:txBody>
                  <a:tcPr/>
                </a:tc>
              </a:tr>
              <a:tr h="689936">
                <a:tc>
                  <a:txBody>
                    <a:bodyPr/>
                    <a:lstStyle/>
                    <a:p>
                      <a:r>
                        <a:rPr lang="en-US" sz="1200" dirty="0" smtClean="0">
                          <a:solidFill>
                            <a:srgbClr val="000000"/>
                          </a:solidFill>
                        </a:rPr>
                        <a:t>Spiritual Resiliency Work Group </a:t>
                      </a:r>
                      <a:r>
                        <a:rPr lang="en-US" sz="1200" dirty="0" smtClean="0">
                          <a:solidFill>
                            <a:srgbClr val="000000"/>
                          </a:solidFill>
                        </a:rPr>
                        <a:t>(SRWG</a:t>
                      </a:r>
                      <a:r>
                        <a:rPr lang="en-US" sz="1200" dirty="0" smtClean="0">
                          <a:solidFill>
                            <a:srgbClr val="000000"/>
                          </a:solidFill>
                        </a:rPr>
                        <a:t>)</a:t>
                      </a:r>
                      <a:endParaRPr lang="en-US" sz="1200" dirty="0"/>
                    </a:p>
                  </a:txBody>
                  <a:tcPr/>
                </a:tc>
                <a:tc>
                  <a:txBody>
                    <a:bodyPr/>
                    <a:lstStyle/>
                    <a:p>
                      <a:r>
                        <a:rPr lang="en-US" sz="1200" dirty="0" smtClean="0"/>
                        <a:t>2</a:t>
                      </a:r>
                      <a:r>
                        <a:rPr lang="en-US" sz="1200" baseline="30000" dirty="0" smtClean="0"/>
                        <a:t>nd</a:t>
                      </a:r>
                      <a:r>
                        <a:rPr lang="en-US" sz="1200" dirty="0" smtClean="0"/>
                        <a:t> </a:t>
                      </a:r>
                      <a:r>
                        <a:rPr lang="en-US" sz="1200" dirty="0" smtClean="0"/>
                        <a:t>Tuesday0930-1130</a:t>
                      </a:r>
                      <a:endParaRPr lang="en-US" sz="1200" dirty="0"/>
                    </a:p>
                  </a:txBody>
                  <a:tcPr/>
                </a:tc>
                <a:tc>
                  <a:txBody>
                    <a:bodyPr/>
                    <a:lstStyle/>
                    <a:p>
                      <a:r>
                        <a:rPr lang="en-US" sz="1200" dirty="0" smtClean="0"/>
                        <a:t>Main Post Chapel Room 108</a:t>
                      </a:r>
                      <a:endParaRPr lang="en-US" sz="1200" dirty="0"/>
                    </a:p>
                  </a:txBody>
                  <a:tcPr/>
                </a:tc>
                <a:tc>
                  <a:txBody>
                    <a:bodyPr/>
                    <a:lstStyle/>
                    <a:p>
                      <a:r>
                        <a:rPr lang="en-US" sz="1200" dirty="0" smtClean="0"/>
                        <a:t>NA</a:t>
                      </a:r>
                      <a:endParaRPr lang="en-US" sz="1200" dirty="0"/>
                    </a:p>
                  </a:txBody>
                  <a:tcPr/>
                </a:tc>
                <a:tc>
                  <a:txBody>
                    <a:bodyPr/>
                    <a:lstStyle/>
                    <a:p>
                      <a:r>
                        <a:rPr lang="en-US" sz="1200" dirty="0" smtClean="0"/>
                        <a:t>20</a:t>
                      </a:r>
                      <a:endParaRPr lang="en-US" sz="1200" dirty="0"/>
                    </a:p>
                  </a:txBody>
                  <a:tcPr/>
                </a:tc>
                <a:tc>
                  <a:txBody>
                    <a:bodyPr/>
                    <a:lstStyle/>
                    <a:p>
                      <a:r>
                        <a:rPr lang="en-US" sz="1200" dirty="0" smtClean="0"/>
                        <a:t>Project Officer</a:t>
                      </a:r>
                    </a:p>
                    <a:p>
                      <a:r>
                        <a:rPr lang="en-US" sz="1200" dirty="0" smtClean="0"/>
                        <a:t>Plan and coordinate.</a:t>
                      </a:r>
                      <a:endParaRPr lang="en-US" sz="1200" dirty="0"/>
                    </a:p>
                  </a:txBody>
                  <a:tcPr/>
                </a:tc>
              </a:tr>
              <a:tr h="488705">
                <a:tc>
                  <a:txBody>
                    <a:bodyPr/>
                    <a:lstStyle/>
                    <a:p>
                      <a:r>
                        <a:rPr lang="en-US" sz="1200" dirty="0" smtClean="0">
                          <a:solidFill>
                            <a:srgbClr val="000000"/>
                          </a:solidFill>
                        </a:rPr>
                        <a:t>Suicide Prevention Task Force (SPTF)</a:t>
                      </a:r>
                      <a:endParaRPr lang="en-US" sz="1200" dirty="0"/>
                    </a:p>
                  </a:txBody>
                  <a:tcPr/>
                </a:tc>
                <a:tc>
                  <a:txBody>
                    <a:bodyPr/>
                    <a:lstStyle/>
                    <a:p>
                      <a:r>
                        <a:rPr lang="en-US" sz="1200" dirty="0" smtClean="0"/>
                        <a:t>3</a:t>
                      </a:r>
                      <a:r>
                        <a:rPr lang="en-US" sz="1200" baseline="30000" dirty="0" smtClean="0"/>
                        <a:t>rd</a:t>
                      </a:r>
                      <a:r>
                        <a:rPr lang="en-US" sz="1200" dirty="0" smtClean="0"/>
                        <a:t> Thursday 1300-1500</a:t>
                      </a:r>
                      <a:endParaRPr lang="en-US" sz="1200" dirty="0"/>
                    </a:p>
                  </a:txBody>
                  <a:tcPr/>
                </a:tc>
                <a:tc>
                  <a:txBody>
                    <a:bodyPr/>
                    <a:lstStyle/>
                    <a:p>
                      <a:r>
                        <a:rPr lang="en-US" sz="1200" dirty="0" smtClean="0"/>
                        <a:t>Building One Executive Conference Room (ECR)</a:t>
                      </a:r>
                      <a:endParaRPr lang="en-US" sz="1200" dirty="0"/>
                    </a:p>
                  </a:txBody>
                  <a:tcPr/>
                </a:tc>
                <a:tc>
                  <a:txBody>
                    <a:bodyPr/>
                    <a:lstStyle/>
                    <a:p>
                      <a:r>
                        <a:rPr lang="en-US" sz="1200" dirty="0" err="1" smtClean="0"/>
                        <a:t>Deedra</a:t>
                      </a:r>
                      <a:r>
                        <a:rPr lang="en-US" sz="1200" baseline="0" dirty="0" smtClean="0"/>
                        <a:t> Hinton</a:t>
                      </a:r>
                      <a:endParaRPr lang="en-US" sz="1200" dirty="0"/>
                    </a:p>
                  </a:txBody>
                  <a:tcPr/>
                </a:tc>
                <a:tc>
                  <a:txBody>
                    <a:bodyPr/>
                    <a:lstStyle/>
                    <a:p>
                      <a:r>
                        <a:rPr lang="en-US" sz="1200" dirty="0" smtClean="0"/>
                        <a:t>30-35</a:t>
                      </a:r>
                      <a:endParaRPr lang="en-US" sz="1200" dirty="0"/>
                    </a:p>
                  </a:txBody>
                  <a:tcPr/>
                </a:tc>
                <a:tc>
                  <a:txBody>
                    <a:bodyPr/>
                    <a:lstStyle/>
                    <a:p>
                      <a:r>
                        <a:rPr lang="en-US" sz="1200" dirty="0" smtClean="0"/>
                        <a:t>No due outs.</a:t>
                      </a:r>
                      <a:endParaRPr lang="en-US" sz="1200" dirty="0"/>
                    </a:p>
                  </a:txBody>
                  <a:tcPr/>
                </a:tc>
              </a:tr>
              <a:tr h="689936">
                <a:tc>
                  <a:txBody>
                    <a:bodyPr/>
                    <a:lstStyle/>
                    <a:p>
                      <a:r>
                        <a:rPr lang="en-US" sz="1200" dirty="0" smtClean="0">
                          <a:solidFill>
                            <a:srgbClr val="000000"/>
                          </a:solidFill>
                        </a:rPr>
                        <a:t>Case Review Committee (CRC) </a:t>
                      </a:r>
                      <a:endParaRPr lang="en-US" sz="1200" dirty="0"/>
                    </a:p>
                  </a:txBody>
                  <a:tcPr/>
                </a:tc>
                <a:tc>
                  <a:txBody>
                    <a:bodyPr/>
                    <a:lstStyle/>
                    <a:p>
                      <a:r>
                        <a:rPr lang="en-US" sz="1200" dirty="0" smtClean="0"/>
                        <a:t>1</a:t>
                      </a:r>
                      <a:r>
                        <a:rPr lang="en-US" sz="1200" baseline="30000" dirty="0" smtClean="0"/>
                        <a:t>st</a:t>
                      </a:r>
                      <a:r>
                        <a:rPr lang="en-US" sz="1200" dirty="0" smtClean="0"/>
                        <a:t> and 3</a:t>
                      </a:r>
                      <a:r>
                        <a:rPr lang="en-US" sz="1200" baseline="30000" dirty="0" smtClean="0"/>
                        <a:t>rd</a:t>
                      </a:r>
                      <a:r>
                        <a:rPr lang="en-US" sz="1200" dirty="0" smtClean="0"/>
                        <a:t> Tues. 0900-1500</a:t>
                      </a:r>
                      <a:endParaRPr lang="en-US" sz="1200" dirty="0"/>
                    </a:p>
                  </a:txBody>
                  <a:tcPr/>
                </a:tc>
                <a:tc>
                  <a:txBody>
                    <a:bodyPr/>
                    <a:lstStyle/>
                    <a:p>
                      <a:r>
                        <a:rPr lang="en-US" sz="1200" dirty="0" smtClean="0"/>
                        <a:t>Social Work Services- </a:t>
                      </a:r>
                      <a:r>
                        <a:rPr lang="en-US" sz="1200" dirty="0" smtClean="0"/>
                        <a:t>New Outpatient</a:t>
                      </a:r>
                      <a:r>
                        <a:rPr lang="en-US" sz="1200" baseline="0" dirty="0" smtClean="0"/>
                        <a:t> Clinic near SWS</a:t>
                      </a:r>
                      <a:endParaRPr lang="en-US" sz="1200" dirty="0"/>
                    </a:p>
                  </a:txBody>
                  <a:tcPr/>
                </a:tc>
                <a:tc>
                  <a:txBody>
                    <a:bodyPr/>
                    <a:lstStyle/>
                    <a:p>
                      <a:r>
                        <a:rPr lang="en-US" sz="1200" dirty="0" smtClean="0"/>
                        <a:t>Ed </a:t>
                      </a:r>
                      <a:r>
                        <a:rPr lang="en-US" sz="1200" dirty="0" err="1" smtClean="0"/>
                        <a:t>Haback</a:t>
                      </a:r>
                      <a:endParaRPr lang="en-US" sz="1200" dirty="0"/>
                    </a:p>
                  </a:txBody>
                  <a:tcPr/>
                </a:tc>
                <a:tc>
                  <a:txBody>
                    <a:bodyPr/>
                    <a:lstStyle/>
                    <a:p>
                      <a:r>
                        <a:rPr lang="en-US" sz="1200" dirty="0" smtClean="0"/>
                        <a:t>10</a:t>
                      </a:r>
                    </a:p>
                  </a:txBody>
                  <a:tcPr/>
                </a:tc>
                <a:tc>
                  <a:txBody>
                    <a:bodyPr/>
                    <a:lstStyle/>
                    <a:p>
                      <a:r>
                        <a:rPr lang="en-US" sz="1200" dirty="0" smtClean="0"/>
                        <a:t>No due outs.  Voting member on orders.</a:t>
                      </a:r>
                      <a:endParaRPr lang="en-US" sz="1200" dirty="0"/>
                    </a:p>
                  </a:txBody>
                  <a:tcPr/>
                </a:tc>
              </a:tr>
              <a:tr h="689936">
                <a:tc>
                  <a:txBody>
                    <a:bodyPr/>
                    <a:lstStyle/>
                    <a:p>
                      <a:r>
                        <a:rPr lang="en-US" sz="1200" dirty="0" smtClean="0">
                          <a:solidFill>
                            <a:srgbClr val="000000"/>
                          </a:solidFill>
                        </a:rPr>
                        <a:t>Family Advocacy Committee</a:t>
                      </a:r>
                      <a:endParaRPr lang="en-US" sz="1200" dirty="0"/>
                    </a:p>
                  </a:txBody>
                  <a:tcPr/>
                </a:tc>
                <a:tc>
                  <a:txBody>
                    <a:bodyPr/>
                    <a:lstStyle/>
                    <a:p>
                      <a:r>
                        <a:rPr lang="en-US" sz="1200" dirty="0" smtClean="0"/>
                        <a:t>Monthly</a:t>
                      </a:r>
                      <a:endParaRPr lang="en-US" sz="1200" dirty="0"/>
                    </a:p>
                  </a:txBody>
                  <a:tcPr/>
                </a:tc>
                <a:tc>
                  <a:txBody>
                    <a:bodyPr/>
                    <a:lstStyle/>
                    <a:p>
                      <a:r>
                        <a:rPr lang="en-US" sz="1200" dirty="0" smtClean="0"/>
                        <a:t>Garrison Conference Room (GCR)</a:t>
                      </a:r>
                      <a:endParaRPr lang="en-US" sz="1200" dirty="0"/>
                    </a:p>
                  </a:txBody>
                  <a:tcPr/>
                </a:tc>
                <a:tc>
                  <a:txBody>
                    <a:bodyPr/>
                    <a:lstStyle/>
                    <a:p>
                      <a:r>
                        <a:rPr lang="en-US" sz="1200" dirty="0" smtClean="0"/>
                        <a:t>Patty Ayala</a:t>
                      </a:r>
                      <a:endParaRPr lang="en-US" sz="1200" dirty="0"/>
                    </a:p>
                  </a:txBody>
                  <a:tcPr/>
                </a:tc>
                <a:tc>
                  <a:txBody>
                    <a:bodyPr/>
                    <a:lstStyle/>
                    <a:p>
                      <a:r>
                        <a:rPr lang="en-US" sz="1200" dirty="0" smtClean="0"/>
                        <a:t>20</a:t>
                      </a:r>
                      <a:endParaRPr lang="en-US" sz="1200" dirty="0"/>
                    </a:p>
                  </a:txBody>
                  <a:tcPr/>
                </a:tc>
                <a:tc>
                  <a:txBody>
                    <a:bodyPr/>
                    <a:lstStyle/>
                    <a:p>
                      <a:r>
                        <a:rPr lang="en-US" sz="1200" dirty="0" smtClean="0"/>
                        <a:t>No due outs.</a:t>
                      </a:r>
                      <a:endParaRPr lang="en-US" sz="1200" dirty="0"/>
                    </a:p>
                  </a:txBody>
                  <a:tcPr/>
                </a:tc>
              </a:tr>
              <a:tr h="488705">
                <a:tc>
                  <a:txBody>
                    <a:bodyPr/>
                    <a:lstStyle/>
                    <a:p>
                      <a:r>
                        <a:rPr lang="en-US" sz="1200" dirty="0" smtClean="0">
                          <a:solidFill>
                            <a:srgbClr val="000000"/>
                          </a:solidFill>
                        </a:rPr>
                        <a:t>Sexual Assault Working Group </a:t>
                      </a:r>
                      <a:endParaRPr lang="en-US" sz="1200" dirty="0"/>
                    </a:p>
                  </a:txBody>
                  <a:tcPr/>
                </a:tc>
                <a:tc>
                  <a:txBody>
                    <a:bodyPr/>
                    <a:lstStyle/>
                    <a:p>
                      <a:r>
                        <a:rPr lang="en-US" sz="1200" dirty="0" smtClean="0"/>
                        <a:t>Monthly</a:t>
                      </a:r>
                      <a:endParaRPr lang="en-US" sz="1200" dirty="0"/>
                    </a:p>
                  </a:txBody>
                  <a:tcPr/>
                </a:tc>
                <a:tc>
                  <a:txBody>
                    <a:bodyPr/>
                    <a:lstStyle/>
                    <a:p>
                      <a:r>
                        <a:rPr lang="en-US" sz="1200" dirty="0" smtClean="0"/>
                        <a:t>ACS</a:t>
                      </a:r>
                      <a:endParaRPr lang="en-US" sz="1200" dirty="0"/>
                    </a:p>
                  </a:txBody>
                  <a:tcPr/>
                </a:tc>
                <a:tc>
                  <a:txBody>
                    <a:bodyPr/>
                    <a:lstStyle/>
                    <a:p>
                      <a:r>
                        <a:rPr lang="en-US" sz="1200" dirty="0" smtClean="0"/>
                        <a:t>Demika Jackson</a:t>
                      </a:r>
                      <a:endParaRPr lang="en-US" sz="1200" dirty="0"/>
                    </a:p>
                  </a:txBody>
                  <a:tcPr/>
                </a:tc>
                <a:tc>
                  <a:txBody>
                    <a:bodyPr/>
                    <a:lstStyle/>
                    <a:p>
                      <a:endParaRPr lang="en-US" sz="1200" dirty="0"/>
                    </a:p>
                  </a:txBody>
                  <a:tcPr/>
                </a:tc>
                <a:tc>
                  <a:txBody>
                    <a:bodyPr/>
                    <a:lstStyle/>
                    <a:p>
                      <a:r>
                        <a:rPr lang="en-US" sz="1200" dirty="0" smtClean="0"/>
                        <a:t>No due outs.</a:t>
                      </a:r>
                      <a:endParaRPr lang="en-US" sz="1200" dirty="0"/>
                    </a:p>
                  </a:txBody>
                  <a:tcPr/>
                </a:tc>
              </a:tr>
              <a:tr h="322999">
                <a:tc>
                  <a:txBody>
                    <a:bodyPr/>
                    <a:lstStyle/>
                    <a:p>
                      <a:r>
                        <a:rPr lang="en-US" sz="1200" dirty="0" smtClean="0">
                          <a:solidFill>
                            <a:srgbClr val="000000"/>
                          </a:solidFill>
                        </a:rPr>
                        <a:t>Fatality Review Committee </a:t>
                      </a:r>
                      <a:endParaRPr lang="en-US" sz="1200" dirty="0"/>
                    </a:p>
                  </a:txBody>
                  <a:tcPr/>
                </a:tc>
                <a:tc>
                  <a:txBody>
                    <a:bodyPr/>
                    <a:lstStyle/>
                    <a:p>
                      <a:r>
                        <a:rPr lang="en-US" sz="1200" dirty="0" smtClean="0"/>
                        <a:t>Quarterly</a:t>
                      </a:r>
                      <a:endParaRPr lang="en-US" sz="1200" dirty="0"/>
                    </a:p>
                  </a:txBody>
                  <a:tcPr/>
                </a:tc>
                <a:tc>
                  <a:txBody>
                    <a:bodyPr/>
                    <a:lstStyle/>
                    <a:p>
                      <a:r>
                        <a:rPr lang="en-US" sz="1200" dirty="0" smtClean="0"/>
                        <a:t>GCR</a:t>
                      </a:r>
                      <a:endParaRPr lang="en-US" sz="1200" dirty="0"/>
                    </a:p>
                  </a:txBody>
                  <a:tcPr/>
                </a:tc>
                <a:tc>
                  <a:txBody>
                    <a:bodyPr/>
                    <a:lstStyle/>
                    <a:p>
                      <a:r>
                        <a:rPr lang="en-US" sz="1200" dirty="0" smtClean="0"/>
                        <a:t>Patty Ayala</a:t>
                      </a:r>
                      <a:endParaRPr lang="en-US" sz="1200" dirty="0"/>
                    </a:p>
                  </a:txBody>
                  <a:tcPr/>
                </a:tc>
                <a:tc>
                  <a:txBody>
                    <a:bodyPr/>
                    <a:lstStyle/>
                    <a:p>
                      <a:r>
                        <a:rPr lang="en-US" sz="1200" dirty="0" smtClean="0"/>
                        <a:t>20</a:t>
                      </a:r>
                      <a:endParaRPr lang="en-US" sz="1200" dirty="0"/>
                    </a:p>
                  </a:txBody>
                  <a:tcPr/>
                </a:tc>
                <a:tc>
                  <a:txBody>
                    <a:bodyPr/>
                    <a:lstStyle/>
                    <a:p>
                      <a:r>
                        <a:rPr lang="en-US" sz="1200" dirty="0" smtClean="0"/>
                        <a:t>No due outs.</a:t>
                      </a:r>
                      <a:endParaRPr lang="en-US" sz="1200" dirty="0"/>
                    </a:p>
                  </a:txBody>
                  <a:tcPr/>
                </a:tc>
              </a:tr>
              <a:tr h="689936">
                <a:tc>
                  <a:txBody>
                    <a:bodyPr/>
                    <a:lstStyle/>
                    <a:p>
                      <a:r>
                        <a:rPr lang="en-US" sz="1200" dirty="0" smtClean="0">
                          <a:solidFill>
                            <a:srgbClr val="000000"/>
                          </a:solidFill>
                        </a:rPr>
                        <a:t>Health Promotion Council</a:t>
                      </a:r>
                      <a:endParaRPr lang="en-US" sz="1200" dirty="0"/>
                    </a:p>
                  </a:txBody>
                  <a:tcPr/>
                </a:tc>
                <a:tc>
                  <a:txBody>
                    <a:bodyPr/>
                    <a:lstStyle/>
                    <a:p>
                      <a:r>
                        <a:rPr lang="en-US" sz="1200" dirty="0" smtClean="0"/>
                        <a:t>Quarterly</a:t>
                      </a:r>
                      <a:endParaRPr lang="en-US" sz="1200" dirty="0"/>
                    </a:p>
                  </a:txBody>
                  <a:tcPr/>
                </a:tc>
                <a:tc>
                  <a:txBody>
                    <a:bodyPr/>
                    <a:lstStyle/>
                    <a:p>
                      <a:r>
                        <a:rPr lang="en-US" sz="1200" dirty="0" smtClean="0"/>
                        <a:t>ECR</a:t>
                      </a:r>
                      <a:endParaRPr lang="en-US" sz="1200" dirty="0"/>
                    </a:p>
                  </a:txBody>
                  <a:tcPr/>
                </a:tc>
                <a:tc>
                  <a:txBody>
                    <a:bodyPr/>
                    <a:lstStyle/>
                    <a:p>
                      <a:r>
                        <a:rPr lang="en-US" sz="1200" dirty="0" smtClean="0"/>
                        <a:t>Sarah</a:t>
                      </a:r>
                      <a:r>
                        <a:rPr lang="en-US" sz="1200" baseline="0" dirty="0" smtClean="0"/>
                        <a:t> Carter</a:t>
                      </a:r>
                      <a:endParaRPr lang="en-US" sz="1200" dirty="0"/>
                    </a:p>
                  </a:txBody>
                  <a:tcPr/>
                </a:tc>
                <a:tc>
                  <a:txBody>
                    <a:bodyPr/>
                    <a:lstStyle/>
                    <a:p>
                      <a:r>
                        <a:rPr lang="en-US" sz="1200" dirty="0" smtClean="0"/>
                        <a:t>50</a:t>
                      </a:r>
                      <a:endParaRPr lang="en-US" sz="1200" dirty="0"/>
                    </a:p>
                  </a:txBody>
                  <a:tcPr/>
                </a:tc>
                <a:tc>
                  <a:txBody>
                    <a:bodyPr/>
                    <a:lstStyle/>
                    <a:p>
                      <a:r>
                        <a:rPr lang="en-US" sz="1200" dirty="0" smtClean="0"/>
                        <a:t>Project Officer- use outputs from SRWG.</a:t>
                      </a:r>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solidFill>
                  <a:srgbClr val="FF0000"/>
                </a:solidFill>
              </a:rPr>
              <a:t>FLC Ministry Snapshot</a:t>
            </a:r>
            <a:endParaRPr lang="en-US" dirty="0"/>
          </a:p>
        </p:txBody>
      </p:sp>
      <p:sp>
        <p:nvSpPr>
          <p:cNvPr id="292867" name="Rectangle 3"/>
          <p:cNvSpPr>
            <a:spLocks noGrp="1" noChangeArrowheads="1"/>
          </p:cNvSpPr>
          <p:nvPr>
            <p:ph idx="1"/>
          </p:nvPr>
        </p:nvSpPr>
        <p:spPr/>
        <p:txBody>
          <a:bodyPr>
            <a:normAutofit/>
          </a:bodyPr>
          <a:lstStyle/>
          <a:p>
            <a:pPr algn="ctr">
              <a:lnSpc>
                <a:spcPct val="90000"/>
              </a:lnSpc>
              <a:spcBef>
                <a:spcPts val="1200"/>
              </a:spcBef>
              <a:buNone/>
            </a:pPr>
            <a:r>
              <a:rPr lang="en-US" dirty="0" smtClean="0">
                <a:solidFill>
                  <a:srgbClr val="FF0000"/>
                </a:solidFill>
              </a:rPr>
              <a:t>FAMILY LIFE MINISTRY SNAPSHOT</a:t>
            </a:r>
          </a:p>
        </p:txBody>
      </p:sp>
      <p:graphicFrame>
        <p:nvGraphicFramePr>
          <p:cNvPr id="6" name="Table 5"/>
          <p:cNvGraphicFramePr>
            <a:graphicFrameLocks noGrp="1"/>
          </p:cNvGraphicFramePr>
          <p:nvPr/>
        </p:nvGraphicFramePr>
        <p:xfrm>
          <a:off x="192504" y="1371600"/>
          <a:ext cx="8578517" cy="4205774"/>
        </p:xfrm>
        <a:graphic>
          <a:graphicData uri="http://schemas.openxmlformats.org/drawingml/2006/table">
            <a:tbl>
              <a:tblPr firstRow="1" bandRow="1">
                <a:tableStyleId>{5C22544A-7EE6-4342-B048-85BDC9FD1C3A}</a:tableStyleId>
              </a:tblPr>
              <a:tblGrid>
                <a:gridCol w="2454443"/>
                <a:gridCol w="1335506"/>
                <a:gridCol w="998621"/>
                <a:gridCol w="1058779"/>
                <a:gridCol w="1347536"/>
                <a:gridCol w="1383632"/>
              </a:tblGrid>
              <a:tr h="397649">
                <a:tc>
                  <a:txBody>
                    <a:bodyPr/>
                    <a:lstStyle/>
                    <a:p>
                      <a:pPr algn="ctr"/>
                      <a:r>
                        <a:rPr lang="en-US" sz="1400" dirty="0" smtClean="0"/>
                        <a:t>Programs:</a:t>
                      </a:r>
                      <a:endParaRPr lang="en-US" sz="1400" dirty="0"/>
                    </a:p>
                  </a:txBody>
                  <a:tcPr/>
                </a:tc>
                <a:tc>
                  <a:txBody>
                    <a:bodyPr/>
                    <a:lstStyle/>
                    <a:p>
                      <a:pPr algn="ctr"/>
                      <a:r>
                        <a:rPr lang="en-US" sz="1400" dirty="0" smtClean="0"/>
                        <a:t>When:</a:t>
                      </a:r>
                      <a:endParaRPr lang="en-US" sz="1400" dirty="0"/>
                    </a:p>
                  </a:txBody>
                  <a:tcPr/>
                </a:tc>
                <a:tc>
                  <a:txBody>
                    <a:bodyPr/>
                    <a:lstStyle/>
                    <a:p>
                      <a:pPr algn="ctr"/>
                      <a:r>
                        <a:rPr lang="en-US" sz="1400" dirty="0" smtClean="0"/>
                        <a:t>Where:</a:t>
                      </a:r>
                      <a:endParaRPr lang="en-US" sz="1400" dirty="0"/>
                    </a:p>
                  </a:txBody>
                  <a:tcPr/>
                </a:tc>
                <a:tc>
                  <a:txBody>
                    <a:bodyPr/>
                    <a:lstStyle/>
                    <a:p>
                      <a:pPr algn="ctr"/>
                      <a:r>
                        <a:rPr lang="en-US" sz="1400" dirty="0" smtClean="0"/>
                        <a:t>POC:</a:t>
                      </a:r>
                      <a:endParaRPr lang="en-US" sz="1400" dirty="0"/>
                    </a:p>
                  </a:txBody>
                  <a:tcPr/>
                </a:tc>
                <a:tc>
                  <a:txBody>
                    <a:bodyPr/>
                    <a:lstStyle/>
                    <a:p>
                      <a:pPr algn="ctr"/>
                      <a:r>
                        <a:rPr lang="en-US" sz="1400" dirty="0" smtClean="0"/>
                        <a:t>Average</a:t>
                      </a:r>
                      <a:r>
                        <a:rPr lang="en-US" sz="1400" baseline="0" dirty="0" smtClean="0"/>
                        <a:t> Att:</a:t>
                      </a:r>
                      <a:endParaRPr lang="en-US" sz="1400" dirty="0"/>
                    </a:p>
                  </a:txBody>
                  <a:tcPr/>
                </a:tc>
                <a:tc>
                  <a:txBody>
                    <a:bodyPr/>
                    <a:lstStyle/>
                    <a:p>
                      <a:pPr algn="ctr"/>
                      <a:r>
                        <a:rPr lang="en-US" sz="1400" dirty="0" smtClean="0"/>
                        <a:t>Notes:</a:t>
                      </a:r>
                      <a:endParaRPr lang="en-US" sz="1400" dirty="0"/>
                    </a:p>
                  </a:txBody>
                  <a:tcPr/>
                </a:tc>
              </a:tr>
              <a:tr h="516751">
                <a:tc>
                  <a:txBody>
                    <a:bodyPr/>
                    <a:lstStyle/>
                    <a:p>
                      <a:r>
                        <a:rPr lang="en-US" sz="1200" dirty="0" smtClean="0"/>
                        <a:t>Behavioral Health Review</a:t>
                      </a:r>
                      <a:r>
                        <a:rPr lang="en-US" sz="1200" baseline="0" dirty="0" smtClean="0"/>
                        <a:t> Committee</a:t>
                      </a:r>
                      <a:endParaRPr lang="en-US" sz="1200" dirty="0"/>
                    </a:p>
                  </a:txBody>
                  <a:tcPr/>
                </a:tc>
                <a:tc>
                  <a:txBody>
                    <a:bodyPr/>
                    <a:lstStyle/>
                    <a:p>
                      <a:r>
                        <a:rPr lang="en-US" sz="1200" dirty="0" smtClean="0"/>
                        <a:t>Monthly</a:t>
                      </a:r>
                      <a:endParaRPr lang="en-US" sz="1200" dirty="0"/>
                    </a:p>
                  </a:txBody>
                  <a:tcPr/>
                </a:tc>
                <a:tc>
                  <a:txBody>
                    <a:bodyPr/>
                    <a:lstStyle/>
                    <a:p>
                      <a:r>
                        <a:rPr lang="en-US" sz="1200" dirty="0" smtClean="0"/>
                        <a:t>Garrison Conf. Rm.</a:t>
                      </a:r>
                      <a:r>
                        <a:rPr lang="en-US" sz="1200" baseline="0" dirty="0" smtClean="0"/>
                        <a:t> </a:t>
                      </a:r>
                      <a:endParaRPr lang="en-US" sz="1200" dirty="0"/>
                    </a:p>
                  </a:txBody>
                  <a:tcPr/>
                </a:tc>
                <a:tc>
                  <a:txBody>
                    <a:bodyPr/>
                    <a:lstStyle/>
                    <a:p>
                      <a:r>
                        <a:rPr lang="en-US" sz="1200" dirty="0" smtClean="0"/>
                        <a:t>Patty Ayala</a:t>
                      </a:r>
                      <a:endParaRPr lang="en-US" sz="1200" dirty="0"/>
                    </a:p>
                  </a:txBody>
                  <a:tcPr/>
                </a:tc>
                <a:tc>
                  <a:txBody>
                    <a:bodyPr/>
                    <a:lstStyle/>
                    <a:p>
                      <a:r>
                        <a:rPr lang="en-US" sz="1200" dirty="0" smtClean="0"/>
                        <a:t>10</a:t>
                      </a:r>
                      <a:endParaRPr lang="en-US" sz="1200" dirty="0"/>
                    </a:p>
                  </a:txBody>
                  <a:tcPr/>
                </a:tc>
                <a:tc>
                  <a:txBody>
                    <a:bodyPr/>
                    <a:lstStyle/>
                    <a:p>
                      <a:r>
                        <a:rPr lang="en-US" sz="1000" dirty="0" smtClean="0"/>
                        <a:t>Provide professional opinions.</a:t>
                      </a:r>
                      <a:endParaRPr lang="en-US" sz="1000" dirty="0"/>
                    </a:p>
                  </a:txBody>
                  <a:tcPr/>
                </a:tc>
              </a:tr>
              <a:tr h="1109063">
                <a:tc>
                  <a:txBody>
                    <a:bodyPr/>
                    <a:lstStyle/>
                    <a:p>
                      <a:r>
                        <a:rPr lang="en-US" sz="1200" dirty="0" smtClean="0">
                          <a:solidFill>
                            <a:srgbClr val="000000"/>
                          </a:solidFill>
                        </a:rPr>
                        <a:t>Marriage 101</a:t>
                      </a:r>
                      <a:endParaRPr lang="en-US" sz="1200" dirty="0"/>
                    </a:p>
                  </a:txBody>
                  <a:tcPr/>
                </a:tc>
                <a:tc>
                  <a:txBody>
                    <a:bodyPr/>
                    <a:lstStyle/>
                    <a:p>
                      <a:r>
                        <a:rPr lang="en-US" sz="1200" dirty="0" smtClean="0"/>
                        <a:t>2</a:t>
                      </a:r>
                      <a:r>
                        <a:rPr lang="en-US" sz="1200" baseline="30000" dirty="0" smtClean="0"/>
                        <a:t>nd</a:t>
                      </a:r>
                      <a:r>
                        <a:rPr lang="en-US" sz="1200" dirty="0" smtClean="0"/>
                        <a:t> Tuesday 0900-1500</a:t>
                      </a:r>
                      <a:endParaRPr lang="en-US" sz="1200" dirty="0"/>
                    </a:p>
                  </a:txBody>
                  <a:tcPr/>
                </a:tc>
                <a:tc>
                  <a:txBody>
                    <a:bodyPr/>
                    <a:lstStyle/>
                    <a:p>
                      <a:r>
                        <a:rPr lang="en-US" sz="1200" dirty="0" smtClean="0"/>
                        <a:t>Victory Chapel</a:t>
                      </a:r>
                      <a:endParaRPr lang="en-US" sz="1200" dirty="0"/>
                    </a:p>
                  </a:txBody>
                  <a:tcPr/>
                </a:tc>
                <a:tc>
                  <a:txBody>
                    <a:bodyPr/>
                    <a:lstStyle/>
                    <a:p>
                      <a:r>
                        <a:rPr lang="en-US" sz="1200" dirty="0" smtClean="0"/>
                        <a:t>NA</a:t>
                      </a:r>
                      <a:endParaRPr lang="en-US" sz="1200" dirty="0"/>
                    </a:p>
                  </a:txBody>
                  <a:tcPr/>
                </a:tc>
                <a:tc>
                  <a:txBody>
                    <a:bodyPr/>
                    <a:lstStyle/>
                    <a:p>
                      <a:r>
                        <a:rPr lang="en-US" sz="1200" dirty="0" smtClean="0"/>
                        <a:t>10</a:t>
                      </a:r>
                      <a:endParaRPr lang="en-US" sz="1200" dirty="0"/>
                    </a:p>
                  </a:txBody>
                  <a:tcPr/>
                </a:tc>
                <a:tc>
                  <a:txBody>
                    <a:bodyPr/>
                    <a:lstStyle/>
                    <a:p>
                      <a:r>
                        <a:rPr lang="en-US" sz="1000" dirty="0" smtClean="0"/>
                        <a:t>Provide food.</a:t>
                      </a:r>
                    </a:p>
                    <a:p>
                      <a:r>
                        <a:rPr lang="en-US" sz="1000" dirty="0" smtClean="0"/>
                        <a:t>Notarize</a:t>
                      </a:r>
                      <a:r>
                        <a:rPr lang="en-US" sz="1000" baseline="0" dirty="0" smtClean="0"/>
                        <a:t> certificates.</a:t>
                      </a:r>
                    </a:p>
                    <a:p>
                      <a:r>
                        <a:rPr lang="en-US" sz="1000" baseline="0" dirty="0" smtClean="0"/>
                        <a:t>Package for unit Chaplains as requested.</a:t>
                      </a:r>
                      <a:endParaRPr lang="en-US" sz="1000" dirty="0"/>
                    </a:p>
                  </a:txBody>
                  <a:tcPr/>
                </a:tc>
              </a:tr>
              <a:tr h="555619">
                <a:tc>
                  <a:txBody>
                    <a:bodyPr/>
                    <a:lstStyle/>
                    <a:p>
                      <a:r>
                        <a:rPr lang="en-US" sz="1200" dirty="0" smtClean="0">
                          <a:solidFill>
                            <a:srgbClr val="000000"/>
                          </a:solidFill>
                        </a:rPr>
                        <a:t>Strong Bonds Retreats </a:t>
                      </a:r>
                      <a:endParaRPr lang="en-US" sz="1200" dirty="0"/>
                    </a:p>
                  </a:txBody>
                  <a:tcPr/>
                </a:tc>
                <a:tc>
                  <a:txBody>
                    <a:bodyPr/>
                    <a:lstStyle/>
                    <a:p>
                      <a:r>
                        <a:rPr lang="en-US" sz="1200" dirty="0" smtClean="0"/>
                        <a:t>As requested</a:t>
                      </a:r>
                      <a:endParaRPr lang="en-US" sz="1200" dirty="0"/>
                    </a:p>
                  </a:txBody>
                  <a:tcPr/>
                </a:tc>
                <a:tc>
                  <a:txBody>
                    <a:bodyPr/>
                    <a:lstStyle/>
                    <a:p>
                      <a:r>
                        <a:rPr lang="en-US" sz="1200" dirty="0" smtClean="0"/>
                        <a:t>Varies</a:t>
                      </a:r>
                      <a:endParaRPr lang="en-US" sz="1200" dirty="0"/>
                    </a:p>
                  </a:txBody>
                  <a:tcPr/>
                </a:tc>
                <a:tc>
                  <a:txBody>
                    <a:bodyPr/>
                    <a:lstStyle/>
                    <a:p>
                      <a:r>
                        <a:rPr lang="en-US" sz="1200" dirty="0" smtClean="0"/>
                        <a:t>Unit Chaplain</a:t>
                      </a:r>
                      <a:endParaRPr lang="en-US" sz="1200" dirty="0"/>
                    </a:p>
                  </a:txBody>
                  <a:tcPr/>
                </a:tc>
                <a:tc>
                  <a:txBody>
                    <a:bodyPr/>
                    <a:lstStyle/>
                    <a:p>
                      <a:r>
                        <a:rPr lang="en-US" sz="1200" dirty="0" smtClean="0"/>
                        <a:t>Varies</a:t>
                      </a:r>
                      <a:endParaRPr lang="en-US" sz="1200" dirty="0"/>
                    </a:p>
                  </a:txBody>
                  <a:tcPr/>
                </a:tc>
                <a:tc>
                  <a:txBody>
                    <a:bodyPr/>
                    <a:lstStyle/>
                    <a:p>
                      <a:r>
                        <a:rPr lang="en-US" sz="1000" dirty="0" smtClean="0"/>
                        <a:t>Assist and</a:t>
                      </a:r>
                      <a:r>
                        <a:rPr lang="en-US" sz="1000" baseline="0" dirty="0" smtClean="0"/>
                        <a:t> train unit Chaplains.</a:t>
                      </a:r>
                      <a:endParaRPr lang="en-US" sz="1000" dirty="0"/>
                    </a:p>
                  </a:txBody>
                  <a:tcPr/>
                </a:tc>
              </a:tr>
              <a:tr h="733157">
                <a:tc>
                  <a:txBody>
                    <a:bodyPr/>
                    <a:lstStyle/>
                    <a:p>
                      <a:r>
                        <a:rPr lang="en-US" sz="1200" dirty="0" smtClean="0"/>
                        <a:t>Clinical Pastoral Psychotherapy &amp; </a:t>
                      </a:r>
                      <a:r>
                        <a:rPr lang="en-US" sz="1200" dirty="0" err="1" smtClean="0"/>
                        <a:t>Psychoeducational</a:t>
                      </a:r>
                      <a:r>
                        <a:rPr lang="en-US" sz="1200" baseline="0" dirty="0" smtClean="0"/>
                        <a:t> </a:t>
                      </a:r>
                      <a:r>
                        <a:rPr lang="en-US" sz="1200" dirty="0" smtClean="0"/>
                        <a:t>Operations</a:t>
                      </a:r>
                      <a:endParaRPr lang="en-US" sz="1200" dirty="0"/>
                    </a:p>
                  </a:txBody>
                  <a:tcPr/>
                </a:tc>
                <a:tc>
                  <a:txBody>
                    <a:bodyPr/>
                    <a:lstStyle/>
                    <a:p>
                      <a:r>
                        <a:rPr lang="en-US" sz="1200" dirty="0" smtClean="0"/>
                        <a:t>Weekly,</a:t>
                      </a:r>
                      <a:r>
                        <a:rPr lang="en-US" sz="1200" baseline="0" dirty="0" smtClean="0"/>
                        <a:t> 20 Hours</a:t>
                      </a:r>
                      <a:endParaRPr lang="en-US" sz="1200" dirty="0"/>
                    </a:p>
                  </a:txBody>
                  <a:tcPr/>
                </a:tc>
                <a:tc>
                  <a:txBody>
                    <a:bodyPr/>
                    <a:lstStyle/>
                    <a:p>
                      <a:r>
                        <a:rPr lang="en-US" sz="1200" dirty="0" smtClean="0"/>
                        <a:t>Victory Chapel</a:t>
                      </a:r>
                      <a:endParaRPr lang="en-US" sz="1200" dirty="0"/>
                    </a:p>
                  </a:txBody>
                  <a:tcPr/>
                </a:tc>
                <a:tc>
                  <a:txBody>
                    <a:bodyPr/>
                    <a:lstStyle/>
                    <a:p>
                      <a:r>
                        <a:rPr lang="en-US" sz="1200" dirty="0" smtClean="0"/>
                        <a:t>NA</a:t>
                      </a:r>
                      <a:endParaRPr lang="en-US" sz="1200" dirty="0"/>
                    </a:p>
                  </a:txBody>
                  <a:tcPr/>
                </a:tc>
                <a:tc>
                  <a:txBody>
                    <a:bodyPr/>
                    <a:lstStyle/>
                    <a:p>
                      <a:endParaRPr lang="en-US" sz="1200" dirty="0"/>
                    </a:p>
                  </a:txBody>
                  <a:tcPr/>
                </a:tc>
                <a:tc>
                  <a:txBody>
                    <a:bodyPr/>
                    <a:lstStyle/>
                    <a:p>
                      <a:endParaRPr lang="en-US" sz="1000" dirty="0"/>
                    </a:p>
                  </a:txBody>
                  <a:tcPr/>
                </a:tc>
              </a:tr>
              <a:tr h="893535">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0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Marne Stand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ne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Marne 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rne 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rne 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rne 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rne 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rne 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rne 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rne 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rne 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rne 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rne 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rne 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1654</Words>
  <Application>Microsoft Office PowerPoint</Application>
  <PresentationFormat>On-screen Show (4:3)</PresentationFormat>
  <Paragraphs>319</Paragraphs>
  <Slides>23</Slides>
  <Notes>14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Marne Standard</vt:lpstr>
      <vt:lpstr>SENIOR CHAPLAIN IN-BRIEF</vt:lpstr>
      <vt:lpstr>Agenda</vt:lpstr>
      <vt:lpstr>Chaplain Family Life Ministry Center </vt:lpstr>
      <vt:lpstr>Definitions</vt:lpstr>
      <vt:lpstr>Family Life Chaplain Snapshot</vt:lpstr>
      <vt:lpstr>Family Life Chaplain Snapshot</vt:lpstr>
      <vt:lpstr>Definitions</vt:lpstr>
      <vt:lpstr>FLC Ministry Snapshot</vt:lpstr>
      <vt:lpstr>FLC Ministry Snapshot</vt:lpstr>
      <vt:lpstr>FLC Ministry Snapshot</vt:lpstr>
      <vt:lpstr>Definitions</vt:lpstr>
      <vt:lpstr>Family Life Center Snapshot</vt:lpstr>
      <vt:lpstr>Family Life Center Snapshot</vt:lpstr>
      <vt:lpstr>Definitions</vt:lpstr>
      <vt:lpstr>Family Life Training Snapshot</vt:lpstr>
      <vt:lpstr>Definitions</vt:lpstr>
      <vt:lpstr>FLC Pastoral Care &amp;  Counseling Snapshot</vt:lpstr>
      <vt:lpstr>Monthly Hours Breakdown*</vt:lpstr>
      <vt:lpstr>FLC Time Distribution</vt:lpstr>
      <vt:lpstr>Family Life Referral  Process Overview </vt:lpstr>
      <vt:lpstr>Referrals</vt:lpstr>
      <vt:lpstr>Referrals</vt:lpstr>
      <vt:lpstr>Questions</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(MAJ) Dan Hardin Installation Family Life Chaplain</dc:title>
  <dc:creator>Daniel W. Hardin</dc:creator>
  <cp:lastModifiedBy>dan.hardin</cp:lastModifiedBy>
  <cp:revision>17</cp:revision>
  <dcterms:created xsi:type="dcterms:W3CDTF">2012-06-13T14:38:00Z</dcterms:created>
  <dcterms:modified xsi:type="dcterms:W3CDTF">2014-05-06T16:46:23Z</dcterms:modified>
</cp:coreProperties>
</file>